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300" r:id="rId2"/>
    <p:sldId id="307" r:id="rId3"/>
    <p:sldId id="320" r:id="rId4"/>
    <p:sldId id="448" r:id="rId5"/>
    <p:sldId id="379" r:id="rId6"/>
    <p:sldId id="409" r:id="rId7"/>
    <p:sldId id="562" r:id="rId8"/>
    <p:sldId id="521" r:id="rId9"/>
    <p:sldId id="505" r:id="rId10"/>
    <p:sldId id="506" r:id="rId11"/>
    <p:sldId id="517" r:id="rId12"/>
    <p:sldId id="507" r:id="rId13"/>
    <p:sldId id="522" r:id="rId14"/>
    <p:sldId id="508" r:id="rId15"/>
    <p:sldId id="516" r:id="rId16"/>
    <p:sldId id="509" r:id="rId17"/>
    <p:sldId id="510" r:id="rId18"/>
    <p:sldId id="512" r:id="rId19"/>
    <p:sldId id="523" r:id="rId20"/>
    <p:sldId id="513" r:id="rId21"/>
    <p:sldId id="554" r:id="rId22"/>
    <p:sldId id="555" r:id="rId23"/>
    <p:sldId id="549" r:id="rId24"/>
    <p:sldId id="552" r:id="rId25"/>
    <p:sldId id="565" r:id="rId26"/>
    <p:sldId id="566" r:id="rId27"/>
    <p:sldId id="567" r:id="rId28"/>
    <p:sldId id="568" r:id="rId29"/>
    <p:sldId id="553" r:id="rId30"/>
    <p:sldId id="563" r:id="rId31"/>
    <p:sldId id="539" r:id="rId32"/>
    <p:sldId id="558" r:id="rId33"/>
    <p:sldId id="540" r:id="rId34"/>
    <p:sldId id="542" r:id="rId35"/>
    <p:sldId id="541" r:id="rId36"/>
    <p:sldId id="543" r:id="rId37"/>
    <p:sldId id="544" r:id="rId38"/>
    <p:sldId id="545" r:id="rId39"/>
    <p:sldId id="546" r:id="rId40"/>
    <p:sldId id="547" r:id="rId41"/>
    <p:sldId id="561" r:id="rId42"/>
    <p:sldId id="548" r:id="rId43"/>
    <p:sldId id="559" r:id="rId44"/>
    <p:sldId id="564" r:id="rId45"/>
    <p:sldId id="560" r:id="rId46"/>
  </p:sldIdLst>
  <p:sldSz cx="12192000" cy="6858000"/>
  <p:notesSz cx="7559675" cy="106918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5"/>
    <p:restoredTop sz="76054" autoAdjust="0"/>
  </p:normalViewPr>
  <p:slideViewPr>
    <p:cSldViewPr snapToGrid="0" snapToObjects="1" showGuides="1">
      <p:cViewPr varScale="1">
        <p:scale>
          <a:sx n="91" d="100"/>
          <a:sy n="91" d="100"/>
        </p:scale>
        <p:origin x="504" y="184"/>
      </p:cViewPr>
      <p:guideLst>
        <p:guide orient="horz" pos="196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Juliana/Dropbox/Size.tx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Plan1!$A$2</c:f>
              <c:strCache>
                <c:ptCount val="1"/>
                <c:pt idx="0">
                  <c:v>**Nancy</c:v>
                </c:pt>
              </c:strCache>
            </c:strRef>
          </c:tx>
          <c:spPr>
            <a:solidFill>
              <a:schemeClr val="accent1">
                <a:alpha val="85000"/>
              </a:schemeClr>
            </a:solidFill>
            <a:ln w="9525" cap="flat" cmpd="sng" algn="ctr">
              <a:solidFill>
                <a:schemeClr val="lt1">
                  <a:alpha val="50000"/>
                </a:schemeClr>
              </a:solidFill>
              <a:round/>
            </a:ln>
            <a:effectLst/>
          </c:spPr>
          <c:invertIfNegative val="0"/>
          <c:cat>
            <c:strRef>
              <c:f>Plan1!$B$1:$C$1</c:f>
              <c:strCache>
                <c:ptCount val="2"/>
                <c:pt idx="0">
                  <c:v>Input reads</c:v>
                </c:pt>
                <c:pt idx="1">
                  <c:v>Uniquely mapped reads (number)</c:v>
                </c:pt>
              </c:strCache>
            </c:strRef>
          </c:cat>
          <c:val>
            <c:numRef>
              <c:f>Plan1!$B$2:$C$2</c:f>
              <c:numCache>
                <c:formatCode>General</c:formatCode>
                <c:ptCount val="2"/>
                <c:pt idx="0">
                  <c:v>106137</c:v>
                </c:pt>
                <c:pt idx="1">
                  <c:v>102521</c:v>
                </c:pt>
              </c:numCache>
            </c:numRef>
          </c:val>
          <c:extLst>
            <c:ext xmlns:c16="http://schemas.microsoft.com/office/drawing/2014/chart" uri="{C3380CC4-5D6E-409C-BE32-E72D297353CC}">
              <c16:uniqueId val="{00000000-228C-C54E-8505-6C2410316D71}"/>
            </c:ext>
          </c:extLst>
        </c:ser>
        <c:ser>
          <c:idx val="1"/>
          <c:order val="1"/>
          <c:tx>
            <c:strRef>
              <c:f>Plan1!$A$3</c:f>
              <c:strCache>
                <c:ptCount val="1"/>
                <c:pt idx="0">
                  <c:v>**Nancy – GMAP Proovread</c:v>
                </c:pt>
              </c:strCache>
            </c:strRef>
          </c:tx>
          <c:spPr>
            <a:solidFill>
              <a:schemeClr val="accent2">
                <a:alpha val="85000"/>
              </a:schemeClr>
            </a:solidFill>
            <a:ln w="9525" cap="flat" cmpd="sng" algn="ctr">
              <a:solidFill>
                <a:schemeClr val="lt1">
                  <a:alpha val="50000"/>
                </a:schemeClr>
              </a:solidFill>
              <a:round/>
            </a:ln>
            <a:effectLst/>
          </c:spPr>
          <c:invertIfNegative val="0"/>
          <c:cat>
            <c:strRef>
              <c:f>Plan1!$B$1:$C$1</c:f>
              <c:strCache>
                <c:ptCount val="2"/>
                <c:pt idx="0">
                  <c:v>Input reads</c:v>
                </c:pt>
                <c:pt idx="1">
                  <c:v>Uniquely mapped reads (number)</c:v>
                </c:pt>
              </c:strCache>
            </c:strRef>
          </c:cat>
          <c:val>
            <c:numRef>
              <c:f>Plan1!$B$3:$C$3</c:f>
              <c:numCache>
                <c:formatCode>General</c:formatCode>
                <c:ptCount val="2"/>
                <c:pt idx="0">
                  <c:v>105341</c:v>
                </c:pt>
                <c:pt idx="1">
                  <c:v>101836</c:v>
                </c:pt>
              </c:numCache>
            </c:numRef>
          </c:val>
          <c:extLst>
            <c:ext xmlns:c16="http://schemas.microsoft.com/office/drawing/2014/chart" uri="{C3380CC4-5D6E-409C-BE32-E72D297353CC}">
              <c16:uniqueId val="{00000001-228C-C54E-8505-6C2410316D71}"/>
            </c:ext>
          </c:extLst>
        </c:ser>
        <c:ser>
          <c:idx val="2"/>
          <c:order val="2"/>
          <c:tx>
            <c:strRef>
              <c:f>Plan1!$A$4</c:f>
              <c:strCache>
                <c:ptCount val="1"/>
                <c:pt idx="0">
                  <c:v>GMAP – PacBio Protocol</c:v>
                </c:pt>
              </c:strCache>
            </c:strRef>
          </c:tx>
          <c:spPr>
            <a:solidFill>
              <a:schemeClr val="accent3">
                <a:alpha val="85000"/>
              </a:schemeClr>
            </a:solidFill>
            <a:ln w="9525" cap="flat" cmpd="sng" algn="ctr">
              <a:solidFill>
                <a:schemeClr val="lt1">
                  <a:alpha val="50000"/>
                </a:schemeClr>
              </a:solidFill>
              <a:round/>
            </a:ln>
            <a:effectLst/>
          </c:spPr>
          <c:invertIfNegative val="0"/>
          <c:cat>
            <c:strRef>
              <c:f>Plan1!$B$1:$C$1</c:f>
              <c:strCache>
                <c:ptCount val="2"/>
                <c:pt idx="0">
                  <c:v>Input reads</c:v>
                </c:pt>
                <c:pt idx="1">
                  <c:v>Uniquely mapped reads (number)</c:v>
                </c:pt>
              </c:strCache>
            </c:strRef>
          </c:cat>
          <c:val>
            <c:numRef>
              <c:f>Plan1!$B$4:$C$4</c:f>
              <c:numCache>
                <c:formatCode>General</c:formatCode>
                <c:ptCount val="2"/>
                <c:pt idx="0">
                  <c:v>94553</c:v>
                </c:pt>
                <c:pt idx="1">
                  <c:v>91324</c:v>
                </c:pt>
              </c:numCache>
            </c:numRef>
          </c:val>
          <c:extLst>
            <c:ext xmlns:c16="http://schemas.microsoft.com/office/drawing/2014/chart" uri="{C3380CC4-5D6E-409C-BE32-E72D297353CC}">
              <c16:uniqueId val="{00000002-228C-C54E-8505-6C2410316D71}"/>
            </c:ext>
          </c:extLst>
        </c:ser>
        <c:ser>
          <c:idx val="3"/>
          <c:order val="3"/>
          <c:tx>
            <c:strRef>
              <c:f>Plan1!$A$5</c:f>
              <c:strCache>
                <c:ptCount val="1"/>
                <c:pt idx="0">
                  <c:v>GMAP - Proovread</c:v>
                </c:pt>
              </c:strCache>
            </c:strRef>
          </c:tx>
          <c:spPr>
            <a:solidFill>
              <a:schemeClr val="accent4">
                <a:alpha val="85000"/>
              </a:schemeClr>
            </a:solidFill>
            <a:ln w="9525" cap="flat" cmpd="sng" algn="ctr">
              <a:solidFill>
                <a:schemeClr val="lt1">
                  <a:alpha val="50000"/>
                </a:schemeClr>
              </a:solidFill>
              <a:round/>
            </a:ln>
            <a:effectLst/>
          </c:spPr>
          <c:invertIfNegative val="0"/>
          <c:cat>
            <c:strRef>
              <c:f>Plan1!$B$1:$C$1</c:f>
              <c:strCache>
                <c:ptCount val="2"/>
                <c:pt idx="0">
                  <c:v>Input reads</c:v>
                </c:pt>
                <c:pt idx="1">
                  <c:v>Uniquely mapped reads (number)</c:v>
                </c:pt>
              </c:strCache>
            </c:strRef>
          </c:cat>
          <c:val>
            <c:numRef>
              <c:f>Plan1!$B$5:$C$5</c:f>
              <c:numCache>
                <c:formatCode>General</c:formatCode>
                <c:ptCount val="2"/>
                <c:pt idx="0">
                  <c:v>94552</c:v>
                </c:pt>
                <c:pt idx="1">
                  <c:v>91582</c:v>
                </c:pt>
              </c:numCache>
            </c:numRef>
          </c:val>
          <c:extLst>
            <c:ext xmlns:c16="http://schemas.microsoft.com/office/drawing/2014/chart" uri="{C3380CC4-5D6E-409C-BE32-E72D297353CC}">
              <c16:uniqueId val="{00000003-228C-C54E-8505-6C2410316D71}"/>
            </c:ext>
          </c:extLst>
        </c:ser>
        <c:ser>
          <c:idx val="4"/>
          <c:order val="4"/>
          <c:tx>
            <c:strRef>
              <c:f>Plan1!$A$6</c:f>
              <c:strCache>
                <c:ptCount val="1"/>
                <c:pt idx="0">
                  <c:v>STAR - Proovread</c:v>
                </c:pt>
              </c:strCache>
            </c:strRef>
          </c:tx>
          <c:spPr>
            <a:solidFill>
              <a:schemeClr val="accent5">
                <a:alpha val="85000"/>
              </a:schemeClr>
            </a:solidFill>
            <a:ln w="9525" cap="flat" cmpd="sng" algn="ctr">
              <a:solidFill>
                <a:schemeClr val="lt1">
                  <a:alpha val="50000"/>
                </a:schemeClr>
              </a:solidFill>
              <a:round/>
            </a:ln>
            <a:effectLst/>
          </c:spPr>
          <c:invertIfNegative val="0"/>
          <c:cat>
            <c:strRef>
              <c:f>Plan1!$B$1:$C$1</c:f>
              <c:strCache>
                <c:ptCount val="2"/>
                <c:pt idx="0">
                  <c:v>Input reads</c:v>
                </c:pt>
                <c:pt idx="1">
                  <c:v>Uniquely mapped reads (number)</c:v>
                </c:pt>
              </c:strCache>
            </c:strRef>
          </c:cat>
          <c:val>
            <c:numRef>
              <c:f>Plan1!$B$6:$C$6</c:f>
              <c:numCache>
                <c:formatCode>General</c:formatCode>
                <c:ptCount val="2"/>
                <c:pt idx="0">
                  <c:v>94552</c:v>
                </c:pt>
                <c:pt idx="1">
                  <c:v>67961</c:v>
                </c:pt>
              </c:numCache>
            </c:numRef>
          </c:val>
          <c:extLst>
            <c:ext xmlns:c16="http://schemas.microsoft.com/office/drawing/2014/chart" uri="{C3380CC4-5D6E-409C-BE32-E72D297353CC}">
              <c16:uniqueId val="{00000004-228C-C54E-8505-6C2410316D71}"/>
            </c:ext>
          </c:extLst>
        </c:ser>
        <c:dLbls>
          <c:showLegendKey val="0"/>
          <c:showVal val="0"/>
          <c:showCatName val="0"/>
          <c:showSerName val="0"/>
          <c:showPercent val="0"/>
          <c:showBubbleSize val="0"/>
        </c:dLbls>
        <c:gapWidth val="150"/>
        <c:axId val="2119029104"/>
        <c:axId val="2115993104"/>
      </c:barChart>
      <c:catAx>
        <c:axId val="211902910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115993104"/>
        <c:crosses val="autoZero"/>
        <c:auto val="1"/>
        <c:lblAlgn val="ctr"/>
        <c:lblOffset val="100"/>
        <c:noMultiLvlLbl val="0"/>
      </c:catAx>
      <c:valAx>
        <c:axId val="211599310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11902910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C37A96-4D2B-3C42-A0B6-BD3A1E27BEF4}" type="doc">
      <dgm:prSet loTypeId="urn:microsoft.com/office/officeart/2005/8/layout/target3" loCatId="" qsTypeId="urn:microsoft.com/office/officeart/2005/8/quickstyle/simple4" qsCatId="simple" csTypeId="urn:microsoft.com/office/officeart/2005/8/colors/accent1_2" csCatId="accent1" phldr="1"/>
      <dgm:spPr/>
      <dgm:t>
        <a:bodyPr/>
        <a:lstStyle/>
        <a:p>
          <a:endParaRPr lang="pt-BR"/>
        </a:p>
      </dgm:t>
    </dgm:pt>
    <dgm:pt modelId="{A8495F8B-182A-9444-8FA1-D6EC1C69DBA8}">
      <dgm:prSet phldrT="[Texto]" custT="1"/>
      <dgm:spPr/>
      <dgm:t>
        <a:bodyPr/>
        <a:lstStyle/>
        <a:p>
          <a:r>
            <a:rPr lang="pt-BR" sz="2400" dirty="0" err="1"/>
            <a:t>RNAseq</a:t>
          </a:r>
          <a:r>
            <a:rPr lang="pt-BR" sz="2400" baseline="0" dirty="0"/>
            <a:t> </a:t>
          </a:r>
          <a:r>
            <a:rPr lang="pt-BR" sz="2400" baseline="0" dirty="0" err="1"/>
            <a:t>mapping</a:t>
          </a:r>
          <a:endParaRPr lang="pt-BR" sz="2400" dirty="0"/>
        </a:p>
      </dgm:t>
    </dgm:pt>
    <dgm:pt modelId="{3C4026FB-A06B-E54E-B2B8-61E910517EA6}" type="parTrans" cxnId="{5D8B4C01-3BBE-CB40-9BF2-3207740F2BC5}">
      <dgm:prSet/>
      <dgm:spPr/>
      <dgm:t>
        <a:bodyPr/>
        <a:lstStyle/>
        <a:p>
          <a:endParaRPr lang="pt-BR"/>
        </a:p>
      </dgm:t>
    </dgm:pt>
    <dgm:pt modelId="{B3540190-B012-AE4D-B01A-C87F0662850B}" type="sibTrans" cxnId="{5D8B4C01-3BBE-CB40-9BF2-3207740F2BC5}">
      <dgm:prSet/>
      <dgm:spPr/>
      <dgm:t>
        <a:bodyPr/>
        <a:lstStyle/>
        <a:p>
          <a:endParaRPr lang="pt-BR"/>
        </a:p>
      </dgm:t>
    </dgm:pt>
    <dgm:pt modelId="{3BC6CD22-1F6D-704B-AE9F-42956CE54894}">
      <dgm:prSet phldrT="[Texto]"/>
      <dgm:spPr/>
      <dgm:t>
        <a:bodyPr/>
        <a:lstStyle/>
        <a:p>
          <a:pPr marL="114300" marR="0" lvl="1" indent="-114300" algn="l" defTabSz="622300" rtl="0" eaLnBrk="1" fontAlgn="auto" latinLnBrk="0" hangingPunct="1">
            <a:lnSpc>
              <a:spcPct val="90000"/>
            </a:lnSpc>
            <a:spcBef>
              <a:spcPct val="0"/>
            </a:spcBef>
            <a:spcAft>
              <a:spcPct val="15000"/>
            </a:spcAft>
            <a:buClrTx/>
            <a:buSzTx/>
            <a:buFontTx/>
            <a:buNone/>
            <a:tabLst/>
            <a:defRPr/>
          </a:pPr>
          <a:endParaRPr lang="pt-BR" dirty="0"/>
        </a:p>
      </dgm:t>
    </dgm:pt>
    <dgm:pt modelId="{27361095-1B53-6945-B887-B4F36C372FDC}" type="parTrans" cxnId="{FADBE271-848B-CC4B-AEC8-9963DA129014}">
      <dgm:prSet/>
      <dgm:spPr/>
      <dgm:t>
        <a:bodyPr/>
        <a:lstStyle/>
        <a:p>
          <a:endParaRPr lang="pt-BR"/>
        </a:p>
      </dgm:t>
    </dgm:pt>
    <dgm:pt modelId="{983B8B96-8F7C-634E-BCDA-9BB9935B892C}" type="sibTrans" cxnId="{FADBE271-848B-CC4B-AEC8-9963DA129014}">
      <dgm:prSet/>
      <dgm:spPr/>
      <dgm:t>
        <a:bodyPr/>
        <a:lstStyle/>
        <a:p>
          <a:endParaRPr lang="pt-BR"/>
        </a:p>
      </dgm:t>
    </dgm:pt>
    <dgm:pt modelId="{E720E279-7A30-DB41-96A2-6739FF01B994}">
      <dgm:prSet phldrT="[Texto]"/>
      <dgm:spPr/>
      <dgm:t>
        <a:bodyPr/>
        <a:lstStyle/>
        <a:p>
          <a:pPr marL="114300" lvl="1" indent="0" algn="l" defTabSz="622300">
            <a:lnSpc>
              <a:spcPct val="90000"/>
            </a:lnSpc>
            <a:spcBef>
              <a:spcPct val="0"/>
            </a:spcBef>
            <a:spcAft>
              <a:spcPct val="15000"/>
            </a:spcAft>
            <a:buNone/>
          </a:pPr>
          <a:r>
            <a:rPr lang="pt-BR" dirty="0" err="1"/>
            <a:t>TopHat</a:t>
          </a:r>
          <a:endParaRPr lang="pt-BR" dirty="0"/>
        </a:p>
      </dgm:t>
    </dgm:pt>
    <dgm:pt modelId="{48C7DC11-D93B-9146-BAC6-E07886B85B37}" type="parTrans" cxnId="{4F653458-96D7-1B42-8A7C-F5F528B3729E}">
      <dgm:prSet/>
      <dgm:spPr/>
      <dgm:t>
        <a:bodyPr/>
        <a:lstStyle/>
        <a:p>
          <a:endParaRPr lang="pt-BR"/>
        </a:p>
      </dgm:t>
    </dgm:pt>
    <dgm:pt modelId="{9E54CA01-EE53-454A-9FF6-10E25BBE3B70}" type="sibTrans" cxnId="{4F653458-96D7-1B42-8A7C-F5F528B3729E}">
      <dgm:prSet/>
      <dgm:spPr/>
      <dgm:t>
        <a:bodyPr/>
        <a:lstStyle/>
        <a:p>
          <a:endParaRPr lang="pt-BR"/>
        </a:p>
      </dgm:t>
    </dgm:pt>
    <dgm:pt modelId="{B5B2B496-395A-6A4B-86C9-913A05E016C1}">
      <dgm:prSet phldrT="[Texto]" custT="1"/>
      <dgm:spPr/>
      <dgm:t>
        <a:bodyPr/>
        <a:lstStyle/>
        <a:p>
          <a:r>
            <a:rPr lang="pt-BR" sz="2400" dirty="0"/>
            <a:t>Re-</a:t>
          </a:r>
          <a:r>
            <a:rPr lang="pt-BR" sz="2400" dirty="0" err="1"/>
            <a:t>annotation</a:t>
          </a:r>
          <a:endParaRPr lang="pt-BR" sz="2400" dirty="0"/>
        </a:p>
      </dgm:t>
    </dgm:pt>
    <dgm:pt modelId="{BA39CF56-16B5-A148-B664-FBCAE5C80B58}" type="parTrans" cxnId="{9C9EA793-EC5A-9F4C-9E30-100798566086}">
      <dgm:prSet/>
      <dgm:spPr/>
      <dgm:t>
        <a:bodyPr/>
        <a:lstStyle/>
        <a:p>
          <a:endParaRPr lang="pt-BR"/>
        </a:p>
      </dgm:t>
    </dgm:pt>
    <dgm:pt modelId="{95683D4A-E156-2D41-AE19-821234DF8A96}" type="sibTrans" cxnId="{9C9EA793-EC5A-9F4C-9E30-100798566086}">
      <dgm:prSet/>
      <dgm:spPr/>
      <dgm:t>
        <a:bodyPr/>
        <a:lstStyle/>
        <a:p>
          <a:endParaRPr lang="pt-BR"/>
        </a:p>
      </dgm:t>
    </dgm:pt>
    <dgm:pt modelId="{58931A31-7CF7-C94F-890F-DA16ED0BE4C3}">
      <dgm:prSet phldrT="[Texto]"/>
      <dgm:spPr/>
      <dgm:t>
        <a:bodyPr/>
        <a:lstStyle/>
        <a:p>
          <a:r>
            <a:rPr lang="pt-BR" dirty="0"/>
            <a:t>De novo gene </a:t>
          </a:r>
          <a:r>
            <a:rPr lang="pt-BR" dirty="0" err="1"/>
            <a:t>prediction</a:t>
          </a:r>
          <a:endParaRPr lang="pt-BR" dirty="0"/>
        </a:p>
      </dgm:t>
    </dgm:pt>
    <dgm:pt modelId="{D8F70376-AF05-DB4C-A0CD-BA7E18987A89}" type="parTrans" cxnId="{89278206-113E-9F42-B488-34EE2910556A}">
      <dgm:prSet/>
      <dgm:spPr/>
      <dgm:t>
        <a:bodyPr/>
        <a:lstStyle/>
        <a:p>
          <a:endParaRPr lang="pt-BR"/>
        </a:p>
      </dgm:t>
    </dgm:pt>
    <dgm:pt modelId="{DD70B73C-9DB3-CD44-8E1C-D1F4B0B2263B}" type="sibTrans" cxnId="{89278206-113E-9F42-B488-34EE2910556A}">
      <dgm:prSet/>
      <dgm:spPr/>
      <dgm:t>
        <a:bodyPr/>
        <a:lstStyle/>
        <a:p>
          <a:endParaRPr lang="pt-BR"/>
        </a:p>
      </dgm:t>
    </dgm:pt>
    <dgm:pt modelId="{C3BF87E5-70D9-B342-8E3C-FF2D74DC427C}">
      <dgm:prSet phldrT="[Texto]"/>
      <dgm:spPr/>
      <dgm:t>
        <a:bodyPr/>
        <a:lstStyle/>
        <a:p>
          <a:r>
            <a:rPr lang="pt-BR" dirty="0"/>
            <a:t>Maker2</a:t>
          </a:r>
        </a:p>
      </dgm:t>
    </dgm:pt>
    <dgm:pt modelId="{37663A02-31F1-4344-B71F-4040B43794F0}" type="parTrans" cxnId="{F8095325-7473-C643-A211-FB5A22BA90AA}">
      <dgm:prSet/>
      <dgm:spPr/>
      <dgm:t>
        <a:bodyPr/>
        <a:lstStyle/>
        <a:p>
          <a:endParaRPr lang="pt-BR"/>
        </a:p>
      </dgm:t>
    </dgm:pt>
    <dgm:pt modelId="{8F2818AA-AC2F-3143-931F-D5B40DE272C7}" type="sibTrans" cxnId="{F8095325-7473-C643-A211-FB5A22BA90AA}">
      <dgm:prSet/>
      <dgm:spPr/>
      <dgm:t>
        <a:bodyPr/>
        <a:lstStyle/>
        <a:p>
          <a:endParaRPr lang="pt-BR"/>
        </a:p>
      </dgm:t>
    </dgm:pt>
    <dgm:pt modelId="{9C09B922-3979-3C46-916E-ABF94AE8EA03}">
      <dgm:prSet phldrT="[Texto]" custT="1"/>
      <dgm:spPr/>
      <dgm:t>
        <a:bodyPr/>
        <a:lstStyle/>
        <a:p>
          <a:r>
            <a:rPr lang="pt-BR" sz="2400" dirty="0"/>
            <a:t>Local  </a:t>
          </a:r>
          <a:r>
            <a:rPr lang="pt-BR" sz="2400" dirty="0" err="1"/>
            <a:t>DataBase</a:t>
          </a:r>
          <a:endParaRPr lang="pt-BR" sz="2400" dirty="0"/>
        </a:p>
      </dgm:t>
    </dgm:pt>
    <dgm:pt modelId="{BAED2132-55B0-1D41-B843-45BF013A092E}" type="parTrans" cxnId="{5AE2E923-1EDB-D44D-958E-1ED3438446C2}">
      <dgm:prSet/>
      <dgm:spPr/>
      <dgm:t>
        <a:bodyPr/>
        <a:lstStyle/>
        <a:p>
          <a:endParaRPr lang="pt-BR"/>
        </a:p>
      </dgm:t>
    </dgm:pt>
    <dgm:pt modelId="{1F190B93-C468-FF40-9D66-53154016E714}" type="sibTrans" cxnId="{5AE2E923-1EDB-D44D-958E-1ED3438446C2}">
      <dgm:prSet/>
      <dgm:spPr/>
      <dgm:t>
        <a:bodyPr/>
        <a:lstStyle/>
        <a:p>
          <a:endParaRPr lang="pt-BR"/>
        </a:p>
      </dgm:t>
    </dgm:pt>
    <dgm:pt modelId="{CB49DC89-71EC-9B46-83B2-CD9FC5081A8F}">
      <dgm:prSet phldrT="[Texto]"/>
      <dgm:spPr/>
      <dgm:t>
        <a:bodyPr/>
        <a:lstStyle/>
        <a:p>
          <a:r>
            <a:rPr lang="pt-BR" dirty="0" err="1"/>
            <a:t>InterProScan</a:t>
          </a:r>
          <a:endParaRPr lang="pt-BR" dirty="0"/>
        </a:p>
      </dgm:t>
    </dgm:pt>
    <dgm:pt modelId="{0C7C5126-5A32-5942-B644-1C3EDB2372D3}" type="parTrans" cxnId="{9CE15F5E-9282-6D40-982F-19E836F6DC1A}">
      <dgm:prSet/>
      <dgm:spPr/>
      <dgm:t>
        <a:bodyPr/>
        <a:lstStyle/>
        <a:p>
          <a:endParaRPr lang="pt-BR"/>
        </a:p>
      </dgm:t>
    </dgm:pt>
    <dgm:pt modelId="{CBEAAD7B-7A6C-CA49-8F58-1BCA4448CD08}" type="sibTrans" cxnId="{9CE15F5E-9282-6D40-982F-19E836F6DC1A}">
      <dgm:prSet/>
      <dgm:spPr/>
      <dgm:t>
        <a:bodyPr/>
        <a:lstStyle/>
        <a:p>
          <a:endParaRPr lang="pt-BR"/>
        </a:p>
      </dgm:t>
    </dgm:pt>
    <dgm:pt modelId="{638EE2E8-BFB2-EE4F-942D-DFA3486CC310}">
      <dgm:prSet phldrT="[Texto]"/>
      <dgm:spPr/>
      <dgm:t>
        <a:bodyPr/>
        <a:lstStyle/>
        <a:p>
          <a:r>
            <a:rPr lang="pt-BR" b="1" dirty="0" err="1"/>
            <a:t>Synteny</a:t>
          </a:r>
          <a:r>
            <a:rPr lang="pt-BR" b="1" dirty="0"/>
            <a:t> </a:t>
          </a:r>
          <a:r>
            <a:rPr lang="pt-BR" b="1" dirty="0" err="1"/>
            <a:t>Scoring</a:t>
          </a:r>
          <a:endParaRPr lang="pt-BR" b="1" dirty="0"/>
        </a:p>
      </dgm:t>
    </dgm:pt>
    <dgm:pt modelId="{5FA85097-B489-1F44-886D-1236E31CFBB7}" type="parTrans" cxnId="{275EF954-3760-D94C-BA49-92F7BF2C1655}">
      <dgm:prSet/>
      <dgm:spPr/>
      <dgm:t>
        <a:bodyPr/>
        <a:lstStyle/>
        <a:p>
          <a:endParaRPr lang="pt-BR"/>
        </a:p>
      </dgm:t>
    </dgm:pt>
    <dgm:pt modelId="{7805FE53-0CAF-0A40-949A-83AF55E83DDD}" type="sibTrans" cxnId="{275EF954-3760-D94C-BA49-92F7BF2C1655}">
      <dgm:prSet/>
      <dgm:spPr/>
      <dgm:t>
        <a:bodyPr/>
        <a:lstStyle/>
        <a:p>
          <a:endParaRPr lang="pt-BR"/>
        </a:p>
      </dgm:t>
    </dgm:pt>
    <dgm:pt modelId="{CB0EA52A-0CC5-B940-B9B2-8E7D7198FEDA}">
      <dgm:prSet phldrT="[Texto]"/>
      <dgm:spPr/>
      <dgm:t>
        <a:bodyPr/>
        <a:lstStyle/>
        <a:p>
          <a:r>
            <a:rPr lang="pt-BR" dirty="0"/>
            <a:t>SNAP - Augustus</a:t>
          </a:r>
        </a:p>
      </dgm:t>
    </dgm:pt>
    <dgm:pt modelId="{AEAC3C3A-78B2-1E43-868F-0F3E2A60670E}" type="parTrans" cxnId="{C0F716DF-F86B-364E-9010-33FC748D6279}">
      <dgm:prSet/>
      <dgm:spPr/>
      <dgm:t>
        <a:bodyPr/>
        <a:lstStyle/>
        <a:p>
          <a:endParaRPr lang="pt-BR"/>
        </a:p>
      </dgm:t>
    </dgm:pt>
    <dgm:pt modelId="{B3C6855A-5DA1-884C-94BA-82F101FAB96B}" type="sibTrans" cxnId="{C0F716DF-F86B-364E-9010-33FC748D6279}">
      <dgm:prSet/>
      <dgm:spPr/>
      <dgm:t>
        <a:bodyPr/>
        <a:lstStyle/>
        <a:p>
          <a:endParaRPr lang="pt-BR"/>
        </a:p>
      </dgm:t>
    </dgm:pt>
    <dgm:pt modelId="{116FC4AD-A184-E848-BE90-C5642DB2FBE6}">
      <dgm:prSet phldrT="[Texto]"/>
      <dgm:spPr/>
      <dgm:t>
        <a:bodyPr/>
        <a:lstStyle/>
        <a:p>
          <a:r>
            <a:rPr lang="pt-BR" dirty="0"/>
            <a:t>KO</a:t>
          </a:r>
        </a:p>
      </dgm:t>
    </dgm:pt>
    <dgm:pt modelId="{E2452308-3DA4-5F4F-8C76-5BB3CFDBADB2}" type="parTrans" cxnId="{54D9EA1F-8B49-C643-9B48-D5BB6C7824D0}">
      <dgm:prSet/>
      <dgm:spPr/>
      <dgm:t>
        <a:bodyPr/>
        <a:lstStyle/>
        <a:p>
          <a:endParaRPr lang="pt-BR"/>
        </a:p>
      </dgm:t>
    </dgm:pt>
    <dgm:pt modelId="{3BD29E7F-319B-234A-93E3-444CD47CB78A}" type="sibTrans" cxnId="{54D9EA1F-8B49-C643-9B48-D5BB6C7824D0}">
      <dgm:prSet/>
      <dgm:spPr/>
      <dgm:t>
        <a:bodyPr/>
        <a:lstStyle/>
        <a:p>
          <a:endParaRPr lang="pt-BR"/>
        </a:p>
      </dgm:t>
    </dgm:pt>
    <dgm:pt modelId="{C202A4ED-CA00-3543-96C1-99DF49E8E3B1}">
      <dgm:prSet phldrT="[Texto]"/>
      <dgm:spPr/>
      <dgm:t>
        <a:bodyPr/>
        <a:lstStyle/>
        <a:p>
          <a:r>
            <a:rPr lang="pt-BR" dirty="0" err="1"/>
            <a:t>Uniprot</a:t>
          </a:r>
          <a:endParaRPr lang="pt-BR" dirty="0"/>
        </a:p>
      </dgm:t>
    </dgm:pt>
    <dgm:pt modelId="{0FC379A8-E274-8641-8A6B-12A36ECAFA94}" type="parTrans" cxnId="{D1FA009D-BFF8-7544-BE26-3B3CE17FBA38}">
      <dgm:prSet/>
      <dgm:spPr/>
      <dgm:t>
        <a:bodyPr/>
        <a:lstStyle/>
        <a:p>
          <a:endParaRPr lang="pt-BR"/>
        </a:p>
      </dgm:t>
    </dgm:pt>
    <dgm:pt modelId="{9AC64278-1128-E941-84DD-3B293ED3FEB0}" type="sibTrans" cxnId="{D1FA009D-BFF8-7544-BE26-3B3CE17FBA38}">
      <dgm:prSet/>
      <dgm:spPr/>
      <dgm:t>
        <a:bodyPr/>
        <a:lstStyle/>
        <a:p>
          <a:endParaRPr lang="pt-BR"/>
        </a:p>
      </dgm:t>
    </dgm:pt>
    <dgm:pt modelId="{AA605BDA-D66F-7544-89C0-C9AFA86814EA}">
      <dgm:prSet phldrT="[Texto]"/>
      <dgm:spPr/>
      <dgm:t>
        <a:bodyPr/>
        <a:lstStyle/>
        <a:p>
          <a:r>
            <a:rPr lang="pt-BR" dirty="0" err="1"/>
            <a:t>OrthoMCL</a:t>
          </a:r>
          <a:endParaRPr lang="pt-BR" dirty="0"/>
        </a:p>
        <a:p>
          <a:r>
            <a:rPr lang="pt-BR" dirty="0"/>
            <a:t>BLAST</a:t>
          </a:r>
        </a:p>
      </dgm:t>
    </dgm:pt>
    <dgm:pt modelId="{F0BE9974-17EF-594C-B1E5-9A223FDACBA2}" type="parTrans" cxnId="{FDE8FA9F-3720-A245-AC0A-284D48EA6FC0}">
      <dgm:prSet/>
      <dgm:spPr/>
      <dgm:t>
        <a:bodyPr/>
        <a:lstStyle/>
        <a:p>
          <a:endParaRPr lang="pt-BR"/>
        </a:p>
      </dgm:t>
    </dgm:pt>
    <dgm:pt modelId="{18E78699-EF9A-2540-8667-6E1CA773FF81}" type="sibTrans" cxnId="{FDE8FA9F-3720-A245-AC0A-284D48EA6FC0}">
      <dgm:prSet/>
      <dgm:spPr/>
      <dgm:t>
        <a:bodyPr/>
        <a:lstStyle/>
        <a:p>
          <a:endParaRPr lang="pt-BR"/>
        </a:p>
      </dgm:t>
    </dgm:pt>
    <dgm:pt modelId="{8EE00D32-E59B-5745-80FC-FDB66380F6A2}">
      <dgm:prSet phldrT="[Texto]"/>
      <dgm:spPr/>
      <dgm:t>
        <a:bodyPr/>
        <a:lstStyle/>
        <a:p>
          <a:pPr marL="114300" lvl="1" indent="0" algn="l" defTabSz="622300">
            <a:lnSpc>
              <a:spcPct val="90000"/>
            </a:lnSpc>
            <a:spcBef>
              <a:spcPct val="0"/>
            </a:spcBef>
            <a:spcAft>
              <a:spcPct val="15000"/>
            </a:spcAft>
            <a:buNone/>
          </a:pPr>
          <a:r>
            <a:rPr lang="pt-BR" dirty="0" err="1"/>
            <a:t>PacBio</a:t>
          </a:r>
          <a:r>
            <a:rPr lang="pt-BR" dirty="0"/>
            <a:t> (</a:t>
          </a:r>
          <a:r>
            <a:rPr lang="pt-BR" dirty="0" err="1"/>
            <a:t>Gmap</a:t>
          </a:r>
          <a:r>
            <a:rPr lang="pt-BR" dirty="0"/>
            <a:t>)</a:t>
          </a:r>
        </a:p>
      </dgm:t>
    </dgm:pt>
    <dgm:pt modelId="{8AFB9F0D-7822-6946-97BE-871A80ED3E75}" type="parTrans" cxnId="{488CA0B5-6124-204E-A01D-04CC91391534}">
      <dgm:prSet/>
      <dgm:spPr/>
      <dgm:t>
        <a:bodyPr/>
        <a:lstStyle/>
        <a:p>
          <a:endParaRPr lang="en-US"/>
        </a:p>
      </dgm:t>
    </dgm:pt>
    <dgm:pt modelId="{850C32E5-F3DC-0E45-B76E-A6292FF167F4}" type="sibTrans" cxnId="{488CA0B5-6124-204E-A01D-04CC91391534}">
      <dgm:prSet/>
      <dgm:spPr/>
      <dgm:t>
        <a:bodyPr/>
        <a:lstStyle/>
        <a:p>
          <a:endParaRPr lang="en-US"/>
        </a:p>
      </dgm:t>
    </dgm:pt>
    <dgm:pt modelId="{52E6FC81-277A-4249-82D0-8BA67BB8126D}" type="pres">
      <dgm:prSet presAssocID="{BDC37A96-4D2B-3C42-A0B6-BD3A1E27BEF4}" presName="Name0" presStyleCnt="0">
        <dgm:presLayoutVars>
          <dgm:chMax val="7"/>
          <dgm:dir/>
          <dgm:animLvl val="lvl"/>
          <dgm:resizeHandles val="exact"/>
        </dgm:presLayoutVars>
      </dgm:prSet>
      <dgm:spPr/>
    </dgm:pt>
    <dgm:pt modelId="{1EFA33FC-7514-9847-91F0-C2EA9924F95C}" type="pres">
      <dgm:prSet presAssocID="{A8495F8B-182A-9444-8FA1-D6EC1C69DBA8}" presName="circle1" presStyleLbl="node1" presStyleIdx="0" presStyleCnt="3"/>
      <dgm:spPr/>
    </dgm:pt>
    <dgm:pt modelId="{EC5CC1A4-EF33-2849-A58B-753207639CFF}" type="pres">
      <dgm:prSet presAssocID="{A8495F8B-182A-9444-8FA1-D6EC1C69DBA8}" presName="space" presStyleCnt="0"/>
      <dgm:spPr/>
    </dgm:pt>
    <dgm:pt modelId="{E2B00908-613D-2241-A9D4-763A2CB9B866}" type="pres">
      <dgm:prSet presAssocID="{A8495F8B-182A-9444-8FA1-D6EC1C69DBA8}" presName="rect1" presStyleLbl="alignAcc1" presStyleIdx="0" presStyleCnt="3"/>
      <dgm:spPr/>
    </dgm:pt>
    <dgm:pt modelId="{67589EBC-E922-094E-9CD8-A2C83CA2A0FF}" type="pres">
      <dgm:prSet presAssocID="{B5B2B496-395A-6A4B-86C9-913A05E016C1}" presName="vertSpace2" presStyleLbl="node1" presStyleIdx="0" presStyleCnt="3"/>
      <dgm:spPr/>
    </dgm:pt>
    <dgm:pt modelId="{939792F4-B2BD-E44D-94A0-84780D2DA40C}" type="pres">
      <dgm:prSet presAssocID="{B5B2B496-395A-6A4B-86C9-913A05E016C1}" presName="circle2" presStyleLbl="node1" presStyleIdx="1" presStyleCnt="3"/>
      <dgm:spPr/>
    </dgm:pt>
    <dgm:pt modelId="{9EF0987E-C7FE-9947-897F-61932AFDE888}" type="pres">
      <dgm:prSet presAssocID="{B5B2B496-395A-6A4B-86C9-913A05E016C1}" presName="rect2" presStyleLbl="alignAcc1" presStyleIdx="1" presStyleCnt="3"/>
      <dgm:spPr/>
    </dgm:pt>
    <dgm:pt modelId="{37117E57-AC8D-4341-8B94-5B3A13207EFC}" type="pres">
      <dgm:prSet presAssocID="{9C09B922-3979-3C46-916E-ABF94AE8EA03}" presName="vertSpace3" presStyleLbl="node1" presStyleIdx="1" presStyleCnt="3"/>
      <dgm:spPr/>
    </dgm:pt>
    <dgm:pt modelId="{6B639DEA-88B3-164A-8E5B-CC26DDC8CF76}" type="pres">
      <dgm:prSet presAssocID="{9C09B922-3979-3C46-916E-ABF94AE8EA03}" presName="circle3" presStyleLbl="node1" presStyleIdx="2" presStyleCnt="3"/>
      <dgm:spPr/>
    </dgm:pt>
    <dgm:pt modelId="{87B436A0-4394-E349-8580-4CB7669BE620}" type="pres">
      <dgm:prSet presAssocID="{9C09B922-3979-3C46-916E-ABF94AE8EA03}" presName="rect3" presStyleLbl="alignAcc1" presStyleIdx="2" presStyleCnt="3"/>
      <dgm:spPr/>
    </dgm:pt>
    <dgm:pt modelId="{816CAA45-6AF3-BD41-BB56-2FD20723B316}" type="pres">
      <dgm:prSet presAssocID="{A8495F8B-182A-9444-8FA1-D6EC1C69DBA8}" presName="rect1ParTx" presStyleLbl="alignAcc1" presStyleIdx="2" presStyleCnt="3">
        <dgm:presLayoutVars>
          <dgm:chMax val="1"/>
          <dgm:bulletEnabled val="1"/>
        </dgm:presLayoutVars>
      </dgm:prSet>
      <dgm:spPr/>
    </dgm:pt>
    <dgm:pt modelId="{4AA68B5C-1F09-CD4A-A10C-FF882223BC41}" type="pres">
      <dgm:prSet presAssocID="{A8495F8B-182A-9444-8FA1-D6EC1C69DBA8}" presName="rect1ChTx" presStyleLbl="alignAcc1" presStyleIdx="2" presStyleCnt="3">
        <dgm:presLayoutVars>
          <dgm:bulletEnabled val="1"/>
        </dgm:presLayoutVars>
      </dgm:prSet>
      <dgm:spPr/>
    </dgm:pt>
    <dgm:pt modelId="{63B369FB-6D0D-DF40-A75F-0D2D9AEBCC97}" type="pres">
      <dgm:prSet presAssocID="{B5B2B496-395A-6A4B-86C9-913A05E016C1}" presName="rect2ParTx" presStyleLbl="alignAcc1" presStyleIdx="2" presStyleCnt="3">
        <dgm:presLayoutVars>
          <dgm:chMax val="1"/>
          <dgm:bulletEnabled val="1"/>
        </dgm:presLayoutVars>
      </dgm:prSet>
      <dgm:spPr/>
    </dgm:pt>
    <dgm:pt modelId="{ACDB85AC-A842-7F40-8047-23F6219BA321}" type="pres">
      <dgm:prSet presAssocID="{B5B2B496-395A-6A4B-86C9-913A05E016C1}" presName="rect2ChTx" presStyleLbl="alignAcc1" presStyleIdx="2" presStyleCnt="3">
        <dgm:presLayoutVars>
          <dgm:bulletEnabled val="1"/>
        </dgm:presLayoutVars>
      </dgm:prSet>
      <dgm:spPr/>
    </dgm:pt>
    <dgm:pt modelId="{9192C822-A602-B143-BD0C-E20768D7B7FE}" type="pres">
      <dgm:prSet presAssocID="{9C09B922-3979-3C46-916E-ABF94AE8EA03}" presName="rect3ParTx" presStyleLbl="alignAcc1" presStyleIdx="2" presStyleCnt="3">
        <dgm:presLayoutVars>
          <dgm:chMax val="1"/>
          <dgm:bulletEnabled val="1"/>
        </dgm:presLayoutVars>
      </dgm:prSet>
      <dgm:spPr/>
    </dgm:pt>
    <dgm:pt modelId="{3F87205A-1958-7C41-94D7-16A2450CE1D0}" type="pres">
      <dgm:prSet presAssocID="{9C09B922-3979-3C46-916E-ABF94AE8EA03}" presName="rect3ChTx" presStyleLbl="alignAcc1" presStyleIdx="2" presStyleCnt="3">
        <dgm:presLayoutVars>
          <dgm:bulletEnabled val="1"/>
        </dgm:presLayoutVars>
      </dgm:prSet>
      <dgm:spPr/>
    </dgm:pt>
  </dgm:ptLst>
  <dgm:cxnLst>
    <dgm:cxn modelId="{5D8B4C01-3BBE-CB40-9BF2-3207740F2BC5}" srcId="{BDC37A96-4D2B-3C42-A0B6-BD3A1E27BEF4}" destId="{A8495F8B-182A-9444-8FA1-D6EC1C69DBA8}" srcOrd="0" destOrd="0" parTransId="{3C4026FB-A06B-E54E-B2B8-61E910517EA6}" sibTransId="{B3540190-B012-AE4D-B01A-C87F0662850B}"/>
    <dgm:cxn modelId="{89278206-113E-9F42-B488-34EE2910556A}" srcId="{B5B2B496-395A-6A4B-86C9-913A05E016C1}" destId="{58931A31-7CF7-C94F-890F-DA16ED0BE4C3}" srcOrd="0" destOrd="0" parTransId="{D8F70376-AF05-DB4C-A0CD-BA7E18987A89}" sibTransId="{DD70B73C-9DB3-CD44-8E1C-D1F4B0B2263B}"/>
    <dgm:cxn modelId="{12D62713-B10A-1F44-9383-1C1D6CC708D4}" type="presOf" srcId="{B5B2B496-395A-6A4B-86C9-913A05E016C1}" destId="{9EF0987E-C7FE-9947-897F-61932AFDE888}" srcOrd="0" destOrd="0" presId="urn:microsoft.com/office/officeart/2005/8/layout/target3"/>
    <dgm:cxn modelId="{C1978E1B-F118-2244-ACC1-157387F7564A}" type="presOf" srcId="{116FC4AD-A184-E848-BE90-C5642DB2FBE6}" destId="{3F87205A-1958-7C41-94D7-16A2450CE1D0}" srcOrd="0" destOrd="1" presId="urn:microsoft.com/office/officeart/2005/8/layout/target3"/>
    <dgm:cxn modelId="{54D9EA1F-8B49-C643-9B48-D5BB6C7824D0}" srcId="{9C09B922-3979-3C46-916E-ABF94AE8EA03}" destId="{116FC4AD-A184-E848-BE90-C5642DB2FBE6}" srcOrd="1" destOrd="0" parTransId="{E2452308-3DA4-5F4F-8C76-5BB3CFDBADB2}" sibTransId="{3BD29E7F-319B-234A-93E3-444CD47CB78A}"/>
    <dgm:cxn modelId="{5AE2E923-1EDB-D44D-958E-1ED3438446C2}" srcId="{BDC37A96-4D2B-3C42-A0B6-BD3A1E27BEF4}" destId="{9C09B922-3979-3C46-916E-ABF94AE8EA03}" srcOrd="2" destOrd="0" parTransId="{BAED2132-55B0-1D41-B843-45BF013A092E}" sibTransId="{1F190B93-C468-FF40-9D66-53154016E714}"/>
    <dgm:cxn modelId="{F8095325-7473-C643-A211-FB5A22BA90AA}" srcId="{B5B2B496-395A-6A4B-86C9-913A05E016C1}" destId="{C3BF87E5-70D9-B342-8E3C-FF2D74DC427C}" srcOrd="1" destOrd="0" parTransId="{37663A02-31F1-4344-B71F-4040B43794F0}" sibTransId="{8F2818AA-AC2F-3143-931F-D5B40DE272C7}"/>
    <dgm:cxn modelId="{7A232129-2CEE-CE46-A14B-C3A450409D11}" type="presOf" srcId="{E720E279-7A30-DB41-96A2-6739FF01B994}" destId="{4AA68B5C-1F09-CD4A-A10C-FF882223BC41}" srcOrd="0" destOrd="1" presId="urn:microsoft.com/office/officeart/2005/8/layout/target3"/>
    <dgm:cxn modelId="{275EF954-3760-D94C-BA49-92F7BF2C1655}" srcId="{9C09B922-3979-3C46-916E-ABF94AE8EA03}" destId="{638EE2E8-BFB2-EE4F-942D-DFA3486CC310}" srcOrd="4" destOrd="0" parTransId="{5FA85097-B489-1F44-886D-1236E31CFBB7}" sibTransId="{7805FE53-0CAF-0A40-949A-83AF55E83DDD}"/>
    <dgm:cxn modelId="{4F653458-96D7-1B42-8A7C-F5F528B3729E}" srcId="{A8495F8B-182A-9444-8FA1-D6EC1C69DBA8}" destId="{E720E279-7A30-DB41-96A2-6739FF01B994}" srcOrd="1" destOrd="0" parTransId="{48C7DC11-D93B-9146-BAC6-E07886B85B37}" sibTransId="{9E54CA01-EE53-454A-9FF6-10E25BBE3B70}"/>
    <dgm:cxn modelId="{A6D5765B-3130-D644-8A41-BAA1634A4B75}" type="presOf" srcId="{CB49DC89-71EC-9B46-83B2-CD9FC5081A8F}" destId="{3F87205A-1958-7C41-94D7-16A2450CE1D0}" srcOrd="0" destOrd="0" presId="urn:microsoft.com/office/officeart/2005/8/layout/target3"/>
    <dgm:cxn modelId="{9CE15F5E-9282-6D40-982F-19E836F6DC1A}" srcId="{9C09B922-3979-3C46-916E-ABF94AE8EA03}" destId="{CB49DC89-71EC-9B46-83B2-CD9FC5081A8F}" srcOrd="0" destOrd="0" parTransId="{0C7C5126-5A32-5942-B644-1C3EDB2372D3}" sibTransId="{CBEAAD7B-7A6C-CA49-8F58-1BCA4448CD08}"/>
    <dgm:cxn modelId="{73C10168-0714-9042-8828-66E4661A0C31}" type="presOf" srcId="{C202A4ED-CA00-3543-96C1-99DF49E8E3B1}" destId="{3F87205A-1958-7C41-94D7-16A2450CE1D0}" srcOrd="0" destOrd="2" presId="urn:microsoft.com/office/officeart/2005/8/layout/target3"/>
    <dgm:cxn modelId="{B25B686E-D701-8D4C-B7E5-C866B3844D4C}" type="presOf" srcId="{A8495F8B-182A-9444-8FA1-D6EC1C69DBA8}" destId="{816CAA45-6AF3-BD41-BB56-2FD20723B316}" srcOrd="1" destOrd="0" presId="urn:microsoft.com/office/officeart/2005/8/layout/target3"/>
    <dgm:cxn modelId="{D09E2D70-461E-BC4C-9A7A-4157DDD2E98F}" type="presOf" srcId="{A8495F8B-182A-9444-8FA1-D6EC1C69DBA8}" destId="{E2B00908-613D-2241-A9D4-763A2CB9B866}" srcOrd="0" destOrd="0" presId="urn:microsoft.com/office/officeart/2005/8/layout/target3"/>
    <dgm:cxn modelId="{FADBE271-848B-CC4B-AEC8-9963DA129014}" srcId="{A8495F8B-182A-9444-8FA1-D6EC1C69DBA8}" destId="{3BC6CD22-1F6D-704B-AE9F-42956CE54894}" srcOrd="0" destOrd="0" parTransId="{27361095-1B53-6945-B887-B4F36C372FDC}" sibTransId="{983B8B96-8F7C-634E-BCDA-9BB9935B892C}"/>
    <dgm:cxn modelId="{8A765477-1D64-334C-91C1-40D91A02C6D7}" type="presOf" srcId="{BDC37A96-4D2B-3C42-A0B6-BD3A1E27BEF4}" destId="{52E6FC81-277A-4249-82D0-8BA67BB8126D}" srcOrd="0" destOrd="0" presId="urn:microsoft.com/office/officeart/2005/8/layout/target3"/>
    <dgm:cxn modelId="{3A528E79-C94B-3342-918D-FA738AEB3FB1}" type="presOf" srcId="{AA605BDA-D66F-7544-89C0-C9AFA86814EA}" destId="{3F87205A-1958-7C41-94D7-16A2450CE1D0}" srcOrd="0" destOrd="3" presId="urn:microsoft.com/office/officeart/2005/8/layout/target3"/>
    <dgm:cxn modelId="{CDAD1282-B9F7-F446-9099-DE626EB54AA3}" type="presOf" srcId="{3BC6CD22-1F6D-704B-AE9F-42956CE54894}" destId="{4AA68B5C-1F09-CD4A-A10C-FF882223BC41}" srcOrd="0" destOrd="0" presId="urn:microsoft.com/office/officeart/2005/8/layout/target3"/>
    <dgm:cxn modelId="{4E65BC8E-2E79-D84F-A9D7-68B7EC5CDA9D}" type="presOf" srcId="{C3BF87E5-70D9-B342-8E3C-FF2D74DC427C}" destId="{ACDB85AC-A842-7F40-8047-23F6219BA321}" srcOrd="0" destOrd="1" presId="urn:microsoft.com/office/officeart/2005/8/layout/target3"/>
    <dgm:cxn modelId="{9C9EA793-EC5A-9F4C-9E30-100798566086}" srcId="{BDC37A96-4D2B-3C42-A0B6-BD3A1E27BEF4}" destId="{B5B2B496-395A-6A4B-86C9-913A05E016C1}" srcOrd="1" destOrd="0" parTransId="{BA39CF56-16B5-A148-B664-FBCAE5C80B58}" sibTransId="{95683D4A-E156-2D41-AE19-821234DF8A96}"/>
    <dgm:cxn modelId="{D1FA009D-BFF8-7544-BE26-3B3CE17FBA38}" srcId="{9C09B922-3979-3C46-916E-ABF94AE8EA03}" destId="{C202A4ED-CA00-3543-96C1-99DF49E8E3B1}" srcOrd="2" destOrd="0" parTransId="{0FC379A8-E274-8641-8A6B-12A36ECAFA94}" sibTransId="{9AC64278-1128-E941-84DD-3B293ED3FEB0}"/>
    <dgm:cxn modelId="{13A1559D-4157-9348-BE47-2FDD73F954C6}" type="presOf" srcId="{B5B2B496-395A-6A4B-86C9-913A05E016C1}" destId="{63B369FB-6D0D-DF40-A75F-0D2D9AEBCC97}" srcOrd="1" destOrd="0" presId="urn:microsoft.com/office/officeart/2005/8/layout/target3"/>
    <dgm:cxn modelId="{FDE8FA9F-3720-A245-AC0A-284D48EA6FC0}" srcId="{9C09B922-3979-3C46-916E-ABF94AE8EA03}" destId="{AA605BDA-D66F-7544-89C0-C9AFA86814EA}" srcOrd="3" destOrd="0" parTransId="{F0BE9974-17EF-594C-B1E5-9A223FDACBA2}" sibTransId="{18E78699-EF9A-2540-8667-6E1CA773FF81}"/>
    <dgm:cxn modelId="{F05D5CA8-9298-414C-A286-EBF58216C84E}" type="presOf" srcId="{CB0EA52A-0CC5-B940-B9B2-8E7D7198FEDA}" destId="{ACDB85AC-A842-7F40-8047-23F6219BA321}" srcOrd="0" destOrd="2" presId="urn:microsoft.com/office/officeart/2005/8/layout/target3"/>
    <dgm:cxn modelId="{488CA0B5-6124-204E-A01D-04CC91391534}" srcId="{A8495F8B-182A-9444-8FA1-D6EC1C69DBA8}" destId="{8EE00D32-E59B-5745-80FC-FDB66380F6A2}" srcOrd="2" destOrd="0" parTransId="{8AFB9F0D-7822-6946-97BE-871A80ED3E75}" sibTransId="{850C32E5-F3DC-0E45-B76E-A6292FF167F4}"/>
    <dgm:cxn modelId="{C62C94B9-C0EF-E94D-BF06-EF3354A92BE6}" type="presOf" srcId="{9C09B922-3979-3C46-916E-ABF94AE8EA03}" destId="{87B436A0-4394-E349-8580-4CB7669BE620}" srcOrd="0" destOrd="0" presId="urn:microsoft.com/office/officeart/2005/8/layout/target3"/>
    <dgm:cxn modelId="{300812C6-18BA-274F-B566-384222B5E8DE}" type="presOf" srcId="{638EE2E8-BFB2-EE4F-942D-DFA3486CC310}" destId="{3F87205A-1958-7C41-94D7-16A2450CE1D0}" srcOrd="0" destOrd="4" presId="urn:microsoft.com/office/officeart/2005/8/layout/target3"/>
    <dgm:cxn modelId="{7E0B36D8-FBDD-1646-B0D7-05900CB529A7}" type="presOf" srcId="{9C09B922-3979-3C46-916E-ABF94AE8EA03}" destId="{9192C822-A602-B143-BD0C-E20768D7B7FE}" srcOrd="1" destOrd="0" presId="urn:microsoft.com/office/officeart/2005/8/layout/target3"/>
    <dgm:cxn modelId="{C0F716DF-F86B-364E-9010-33FC748D6279}" srcId="{B5B2B496-395A-6A4B-86C9-913A05E016C1}" destId="{CB0EA52A-0CC5-B940-B9B2-8E7D7198FEDA}" srcOrd="2" destOrd="0" parTransId="{AEAC3C3A-78B2-1E43-868F-0F3E2A60670E}" sibTransId="{B3C6855A-5DA1-884C-94BA-82F101FAB96B}"/>
    <dgm:cxn modelId="{E5FADEE3-CDCD-AC44-B91A-C3FB3C5514E5}" type="presOf" srcId="{8EE00D32-E59B-5745-80FC-FDB66380F6A2}" destId="{4AA68B5C-1F09-CD4A-A10C-FF882223BC41}" srcOrd="0" destOrd="2" presId="urn:microsoft.com/office/officeart/2005/8/layout/target3"/>
    <dgm:cxn modelId="{DAE9F1E9-C19D-644F-957B-1F4239AD96EE}" type="presOf" srcId="{58931A31-7CF7-C94F-890F-DA16ED0BE4C3}" destId="{ACDB85AC-A842-7F40-8047-23F6219BA321}" srcOrd="0" destOrd="0" presId="urn:microsoft.com/office/officeart/2005/8/layout/target3"/>
    <dgm:cxn modelId="{B250FB0E-152F-4E4B-93E2-CBF6F0903476}" type="presParOf" srcId="{52E6FC81-277A-4249-82D0-8BA67BB8126D}" destId="{1EFA33FC-7514-9847-91F0-C2EA9924F95C}" srcOrd="0" destOrd="0" presId="urn:microsoft.com/office/officeart/2005/8/layout/target3"/>
    <dgm:cxn modelId="{CF3E8310-9102-8346-BBF9-496DC7DD1A39}" type="presParOf" srcId="{52E6FC81-277A-4249-82D0-8BA67BB8126D}" destId="{EC5CC1A4-EF33-2849-A58B-753207639CFF}" srcOrd="1" destOrd="0" presId="urn:microsoft.com/office/officeart/2005/8/layout/target3"/>
    <dgm:cxn modelId="{92CC1B85-5E1A-BA41-AE9E-A9CFB52F5D81}" type="presParOf" srcId="{52E6FC81-277A-4249-82D0-8BA67BB8126D}" destId="{E2B00908-613D-2241-A9D4-763A2CB9B866}" srcOrd="2" destOrd="0" presId="urn:microsoft.com/office/officeart/2005/8/layout/target3"/>
    <dgm:cxn modelId="{1F25BE39-4AF0-BF4F-AB30-0C1926402073}" type="presParOf" srcId="{52E6FC81-277A-4249-82D0-8BA67BB8126D}" destId="{67589EBC-E922-094E-9CD8-A2C83CA2A0FF}" srcOrd="3" destOrd="0" presId="urn:microsoft.com/office/officeart/2005/8/layout/target3"/>
    <dgm:cxn modelId="{7427BB7B-63AC-5E4A-98E8-69C413CD1AD6}" type="presParOf" srcId="{52E6FC81-277A-4249-82D0-8BA67BB8126D}" destId="{939792F4-B2BD-E44D-94A0-84780D2DA40C}" srcOrd="4" destOrd="0" presId="urn:microsoft.com/office/officeart/2005/8/layout/target3"/>
    <dgm:cxn modelId="{031951FB-8F0A-1745-99A2-F938822DE2B1}" type="presParOf" srcId="{52E6FC81-277A-4249-82D0-8BA67BB8126D}" destId="{9EF0987E-C7FE-9947-897F-61932AFDE888}" srcOrd="5" destOrd="0" presId="urn:microsoft.com/office/officeart/2005/8/layout/target3"/>
    <dgm:cxn modelId="{1C77443C-0271-A84D-B5BC-D8EC75084004}" type="presParOf" srcId="{52E6FC81-277A-4249-82D0-8BA67BB8126D}" destId="{37117E57-AC8D-4341-8B94-5B3A13207EFC}" srcOrd="6" destOrd="0" presId="urn:microsoft.com/office/officeart/2005/8/layout/target3"/>
    <dgm:cxn modelId="{D4BFD927-4026-8A46-A071-A8AB3C9ADC90}" type="presParOf" srcId="{52E6FC81-277A-4249-82D0-8BA67BB8126D}" destId="{6B639DEA-88B3-164A-8E5B-CC26DDC8CF76}" srcOrd="7" destOrd="0" presId="urn:microsoft.com/office/officeart/2005/8/layout/target3"/>
    <dgm:cxn modelId="{F151C372-E143-EC42-8D6B-D9678AFF5DB1}" type="presParOf" srcId="{52E6FC81-277A-4249-82D0-8BA67BB8126D}" destId="{87B436A0-4394-E349-8580-4CB7669BE620}" srcOrd="8" destOrd="0" presId="urn:microsoft.com/office/officeart/2005/8/layout/target3"/>
    <dgm:cxn modelId="{D4E1F18A-BD72-A344-A0B5-BD2EA520059B}" type="presParOf" srcId="{52E6FC81-277A-4249-82D0-8BA67BB8126D}" destId="{816CAA45-6AF3-BD41-BB56-2FD20723B316}" srcOrd="9" destOrd="0" presId="urn:microsoft.com/office/officeart/2005/8/layout/target3"/>
    <dgm:cxn modelId="{951AE386-DF6E-8842-A91A-D9BD0C7BB65A}" type="presParOf" srcId="{52E6FC81-277A-4249-82D0-8BA67BB8126D}" destId="{4AA68B5C-1F09-CD4A-A10C-FF882223BC41}" srcOrd="10" destOrd="0" presId="urn:microsoft.com/office/officeart/2005/8/layout/target3"/>
    <dgm:cxn modelId="{6D713E44-9202-3A4F-B7E3-C9406D946ECD}" type="presParOf" srcId="{52E6FC81-277A-4249-82D0-8BA67BB8126D}" destId="{63B369FB-6D0D-DF40-A75F-0D2D9AEBCC97}" srcOrd="11" destOrd="0" presId="urn:microsoft.com/office/officeart/2005/8/layout/target3"/>
    <dgm:cxn modelId="{41AE3A6C-10C7-A841-B38D-99F897683E07}" type="presParOf" srcId="{52E6FC81-277A-4249-82D0-8BA67BB8126D}" destId="{ACDB85AC-A842-7F40-8047-23F6219BA321}" srcOrd="12" destOrd="0" presId="urn:microsoft.com/office/officeart/2005/8/layout/target3"/>
    <dgm:cxn modelId="{57F2F5D7-32DB-9343-B756-0689A46C4F24}" type="presParOf" srcId="{52E6FC81-277A-4249-82D0-8BA67BB8126D}" destId="{9192C822-A602-B143-BD0C-E20768D7B7FE}" srcOrd="13" destOrd="0" presId="urn:microsoft.com/office/officeart/2005/8/layout/target3"/>
    <dgm:cxn modelId="{2EBA83C6-D0F8-5648-BCA1-0D41DF9C737F}" type="presParOf" srcId="{52E6FC81-277A-4249-82D0-8BA67BB8126D}" destId="{3F87205A-1958-7C41-94D7-16A2450CE1D0}"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D4E362-B224-6A44-98C3-8BC3E4D1D00C}"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2F8D8A08-963E-CD4E-9E06-550099734003}">
      <dgm:prSet phldrT="[Texto]"/>
      <dgm:spPr/>
      <dgm:t>
        <a:bodyPr/>
        <a:lstStyle/>
        <a:p>
          <a:r>
            <a:rPr lang="en-US" dirty="0" err="1"/>
            <a:t>PacBio</a:t>
          </a:r>
          <a:r>
            <a:rPr lang="en-US" dirty="0"/>
            <a:t>	</a:t>
          </a:r>
        </a:p>
      </dgm:t>
    </dgm:pt>
    <dgm:pt modelId="{8BE8A9C7-DD24-A141-83DC-5A979F0B1114}" type="parTrans" cxnId="{F4F7DFFE-4DAB-E843-97FE-945A77558149}">
      <dgm:prSet/>
      <dgm:spPr/>
      <dgm:t>
        <a:bodyPr/>
        <a:lstStyle/>
        <a:p>
          <a:endParaRPr lang="en-US"/>
        </a:p>
      </dgm:t>
    </dgm:pt>
    <dgm:pt modelId="{8F9267E3-A157-C747-829F-C7CECBB6EDDC}" type="sibTrans" cxnId="{F4F7DFFE-4DAB-E843-97FE-945A77558149}">
      <dgm:prSet/>
      <dgm:spPr/>
      <dgm:t>
        <a:bodyPr/>
        <a:lstStyle/>
        <a:p>
          <a:endParaRPr lang="en-US"/>
        </a:p>
      </dgm:t>
    </dgm:pt>
    <dgm:pt modelId="{FEAD6F66-41A2-1E4C-BCA5-EB2DF8BE21FF}">
      <dgm:prSet phldrT="[Texto]"/>
      <dgm:spPr/>
      <dgm:t>
        <a:bodyPr/>
        <a:lstStyle/>
        <a:p>
          <a:r>
            <a:rPr lang="en-US" dirty="0"/>
            <a:t>GMAP	</a:t>
          </a:r>
        </a:p>
      </dgm:t>
    </dgm:pt>
    <dgm:pt modelId="{66EAD652-40D2-1947-BACD-4C1B30419A4D}" type="parTrans" cxnId="{3C07C466-553E-F947-BDBC-B665B6B61B5F}">
      <dgm:prSet/>
      <dgm:spPr/>
      <dgm:t>
        <a:bodyPr/>
        <a:lstStyle/>
        <a:p>
          <a:endParaRPr lang="en-US"/>
        </a:p>
      </dgm:t>
    </dgm:pt>
    <dgm:pt modelId="{C65C68BC-4B7A-0244-99CB-2192B3BFA0E5}" type="sibTrans" cxnId="{3C07C466-553E-F947-BDBC-B665B6B61B5F}">
      <dgm:prSet/>
      <dgm:spPr/>
      <dgm:t>
        <a:bodyPr/>
        <a:lstStyle/>
        <a:p>
          <a:endParaRPr lang="en-US"/>
        </a:p>
      </dgm:t>
    </dgm:pt>
    <dgm:pt modelId="{A1385CAC-2FF9-E945-9B30-6520D5D8E062}">
      <dgm:prSet phldrT="[Texto]"/>
      <dgm:spPr/>
      <dgm:t>
        <a:bodyPr/>
        <a:lstStyle/>
        <a:p>
          <a:r>
            <a:rPr lang="en-US" dirty="0"/>
            <a:t>STAR</a:t>
          </a:r>
        </a:p>
      </dgm:t>
    </dgm:pt>
    <dgm:pt modelId="{173D5BC4-5CA4-7941-8F7C-F8EBD9A235EE}" type="parTrans" cxnId="{0C87C89E-2833-3B4E-8D8A-905894332DD3}">
      <dgm:prSet/>
      <dgm:spPr/>
      <dgm:t>
        <a:bodyPr/>
        <a:lstStyle/>
        <a:p>
          <a:endParaRPr lang="en-US"/>
        </a:p>
      </dgm:t>
    </dgm:pt>
    <dgm:pt modelId="{EC87F545-6C8B-FE49-917A-F4965D3A465A}" type="sibTrans" cxnId="{0C87C89E-2833-3B4E-8D8A-905894332DD3}">
      <dgm:prSet/>
      <dgm:spPr/>
      <dgm:t>
        <a:bodyPr/>
        <a:lstStyle/>
        <a:p>
          <a:endParaRPr lang="en-US"/>
        </a:p>
      </dgm:t>
    </dgm:pt>
    <dgm:pt modelId="{8DB85645-2717-1241-A39D-445AD159535A}">
      <dgm:prSet phldrT="[Texto]"/>
      <dgm:spPr/>
      <dgm:t>
        <a:bodyPr/>
        <a:lstStyle/>
        <a:p>
          <a:r>
            <a:rPr lang="en-US" dirty="0" err="1"/>
            <a:t>PacBio</a:t>
          </a:r>
          <a:r>
            <a:rPr lang="en-US" dirty="0"/>
            <a:t> (</a:t>
          </a:r>
          <a:r>
            <a:rPr lang="en-US" dirty="0" err="1"/>
            <a:t>Proovread</a:t>
          </a:r>
          <a:r>
            <a:rPr lang="en-US" dirty="0"/>
            <a:t>)	</a:t>
          </a:r>
        </a:p>
      </dgm:t>
    </dgm:pt>
    <dgm:pt modelId="{B927FFE7-DECD-054E-AD11-CF6AB2482011}" type="parTrans" cxnId="{A676C2E3-02DB-AF42-9C72-1E615C4010A1}">
      <dgm:prSet/>
      <dgm:spPr/>
      <dgm:t>
        <a:bodyPr/>
        <a:lstStyle/>
        <a:p>
          <a:endParaRPr lang="en-US"/>
        </a:p>
      </dgm:t>
    </dgm:pt>
    <dgm:pt modelId="{886CC25D-19F6-7748-9EA8-B424FA9D5A41}" type="sibTrans" cxnId="{A676C2E3-02DB-AF42-9C72-1E615C4010A1}">
      <dgm:prSet/>
      <dgm:spPr/>
      <dgm:t>
        <a:bodyPr/>
        <a:lstStyle/>
        <a:p>
          <a:endParaRPr lang="en-US"/>
        </a:p>
      </dgm:t>
    </dgm:pt>
    <dgm:pt modelId="{88940018-51FD-7B42-A55F-181A3E8986D2}">
      <dgm:prSet phldrT="[Texto]"/>
      <dgm:spPr/>
      <dgm:t>
        <a:bodyPr/>
        <a:lstStyle/>
        <a:p>
          <a:r>
            <a:rPr lang="en-US" dirty="0"/>
            <a:t>GMAP</a:t>
          </a:r>
        </a:p>
      </dgm:t>
    </dgm:pt>
    <dgm:pt modelId="{19A31726-9A6E-9842-98D5-C616356DD119}" type="parTrans" cxnId="{8AC92481-82CF-944E-8E2E-CAAAEF5ECEA6}">
      <dgm:prSet/>
      <dgm:spPr/>
      <dgm:t>
        <a:bodyPr/>
        <a:lstStyle/>
        <a:p>
          <a:endParaRPr lang="en-US"/>
        </a:p>
      </dgm:t>
    </dgm:pt>
    <dgm:pt modelId="{27E13D52-ABC0-594C-A37B-4E9510629D6C}" type="sibTrans" cxnId="{8AC92481-82CF-944E-8E2E-CAAAEF5ECEA6}">
      <dgm:prSet/>
      <dgm:spPr/>
      <dgm:t>
        <a:bodyPr/>
        <a:lstStyle/>
        <a:p>
          <a:endParaRPr lang="en-US"/>
        </a:p>
      </dgm:t>
    </dgm:pt>
    <dgm:pt modelId="{A43AFE16-84B4-7846-AB1D-C9A20CC59F6F}">
      <dgm:prSet phldrT="[Texto]"/>
      <dgm:spPr/>
      <dgm:t>
        <a:bodyPr/>
        <a:lstStyle/>
        <a:p>
          <a:r>
            <a:rPr lang="en-US" dirty="0"/>
            <a:t>STAR</a:t>
          </a:r>
        </a:p>
      </dgm:t>
    </dgm:pt>
    <dgm:pt modelId="{6CB258D7-ECF0-A945-BBC0-5598E2FCE982}" type="parTrans" cxnId="{16620E1B-BE02-134E-A2F9-EE23DFE13583}">
      <dgm:prSet/>
      <dgm:spPr/>
      <dgm:t>
        <a:bodyPr/>
        <a:lstStyle/>
        <a:p>
          <a:endParaRPr lang="en-US"/>
        </a:p>
      </dgm:t>
    </dgm:pt>
    <dgm:pt modelId="{0E749682-D14A-C040-816B-9EE1E7A7D0E1}" type="sibTrans" cxnId="{16620E1B-BE02-134E-A2F9-EE23DFE13583}">
      <dgm:prSet/>
      <dgm:spPr/>
      <dgm:t>
        <a:bodyPr/>
        <a:lstStyle/>
        <a:p>
          <a:endParaRPr lang="en-US"/>
        </a:p>
      </dgm:t>
    </dgm:pt>
    <dgm:pt modelId="{B5F11763-7369-ED42-9361-E6D7C3A53FD8}" type="pres">
      <dgm:prSet presAssocID="{17D4E362-B224-6A44-98C3-8BC3E4D1D00C}" presName="diagram" presStyleCnt="0">
        <dgm:presLayoutVars>
          <dgm:chPref val="1"/>
          <dgm:dir/>
          <dgm:animOne val="branch"/>
          <dgm:animLvl val="lvl"/>
          <dgm:resizeHandles/>
        </dgm:presLayoutVars>
      </dgm:prSet>
      <dgm:spPr/>
    </dgm:pt>
    <dgm:pt modelId="{03085553-30DA-5B46-8224-560239BB221D}" type="pres">
      <dgm:prSet presAssocID="{2F8D8A08-963E-CD4E-9E06-550099734003}" presName="root" presStyleCnt="0"/>
      <dgm:spPr/>
    </dgm:pt>
    <dgm:pt modelId="{C3FB03DD-2AD3-2B4F-8861-AD9083EAC0A9}" type="pres">
      <dgm:prSet presAssocID="{2F8D8A08-963E-CD4E-9E06-550099734003}" presName="rootComposite" presStyleCnt="0"/>
      <dgm:spPr/>
    </dgm:pt>
    <dgm:pt modelId="{5FD988BB-2E34-8C4D-91C6-586156AD2FDE}" type="pres">
      <dgm:prSet presAssocID="{2F8D8A08-963E-CD4E-9E06-550099734003}" presName="rootText" presStyleLbl="node1" presStyleIdx="0" presStyleCnt="2"/>
      <dgm:spPr/>
    </dgm:pt>
    <dgm:pt modelId="{74441D06-6C6C-6844-913F-A0D41C13CFE7}" type="pres">
      <dgm:prSet presAssocID="{2F8D8A08-963E-CD4E-9E06-550099734003}" presName="rootConnector" presStyleLbl="node1" presStyleIdx="0" presStyleCnt="2"/>
      <dgm:spPr/>
    </dgm:pt>
    <dgm:pt modelId="{D667934C-D5A7-C946-A882-2D90FB3912D7}" type="pres">
      <dgm:prSet presAssocID="{2F8D8A08-963E-CD4E-9E06-550099734003}" presName="childShape" presStyleCnt="0"/>
      <dgm:spPr/>
    </dgm:pt>
    <dgm:pt modelId="{C5240D1B-B8C3-DF47-B75B-F86B144345AF}" type="pres">
      <dgm:prSet presAssocID="{66EAD652-40D2-1947-BACD-4C1B30419A4D}" presName="Name13" presStyleLbl="parChTrans1D2" presStyleIdx="0" presStyleCnt="4"/>
      <dgm:spPr/>
    </dgm:pt>
    <dgm:pt modelId="{1BBDFB47-AFE7-3945-A032-6161CD7A8D37}" type="pres">
      <dgm:prSet presAssocID="{FEAD6F66-41A2-1E4C-BCA5-EB2DF8BE21FF}" presName="childText" presStyleLbl="bgAcc1" presStyleIdx="0" presStyleCnt="4">
        <dgm:presLayoutVars>
          <dgm:bulletEnabled val="1"/>
        </dgm:presLayoutVars>
      </dgm:prSet>
      <dgm:spPr/>
    </dgm:pt>
    <dgm:pt modelId="{01359652-5AD7-624C-9D90-8913C598D47B}" type="pres">
      <dgm:prSet presAssocID="{173D5BC4-5CA4-7941-8F7C-F8EBD9A235EE}" presName="Name13" presStyleLbl="parChTrans1D2" presStyleIdx="1" presStyleCnt="4"/>
      <dgm:spPr/>
    </dgm:pt>
    <dgm:pt modelId="{0E11023F-FB77-DC41-AF51-1AF26DB79686}" type="pres">
      <dgm:prSet presAssocID="{A1385CAC-2FF9-E945-9B30-6520D5D8E062}" presName="childText" presStyleLbl="bgAcc1" presStyleIdx="1" presStyleCnt="4">
        <dgm:presLayoutVars>
          <dgm:bulletEnabled val="1"/>
        </dgm:presLayoutVars>
      </dgm:prSet>
      <dgm:spPr/>
    </dgm:pt>
    <dgm:pt modelId="{4DDE5FAD-3D3F-194E-8ED4-9CB0C7E3F117}" type="pres">
      <dgm:prSet presAssocID="{8DB85645-2717-1241-A39D-445AD159535A}" presName="root" presStyleCnt="0"/>
      <dgm:spPr/>
    </dgm:pt>
    <dgm:pt modelId="{CDE16B87-2D1D-E142-958C-E0B5ADEB456E}" type="pres">
      <dgm:prSet presAssocID="{8DB85645-2717-1241-A39D-445AD159535A}" presName="rootComposite" presStyleCnt="0"/>
      <dgm:spPr/>
    </dgm:pt>
    <dgm:pt modelId="{90E47065-9009-6746-9C54-E2E1759F2C10}" type="pres">
      <dgm:prSet presAssocID="{8DB85645-2717-1241-A39D-445AD159535A}" presName="rootText" presStyleLbl="node1" presStyleIdx="1" presStyleCnt="2"/>
      <dgm:spPr/>
    </dgm:pt>
    <dgm:pt modelId="{32C9BA20-1C9D-1C48-BBA6-6B4048BD2703}" type="pres">
      <dgm:prSet presAssocID="{8DB85645-2717-1241-A39D-445AD159535A}" presName="rootConnector" presStyleLbl="node1" presStyleIdx="1" presStyleCnt="2"/>
      <dgm:spPr/>
    </dgm:pt>
    <dgm:pt modelId="{24CE66D0-2B6E-1B49-9714-26C98C95D425}" type="pres">
      <dgm:prSet presAssocID="{8DB85645-2717-1241-A39D-445AD159535A}" presName="childShape" presStyleCnt="0"/>
      <dgm:spPr/>
    </dgm:pt>
    <dgm:pt modelId="{23E3F8A4-E6F1-DF46-84E6-63516A0B513A}" type="pres">
      <dgm:prSet presAssocID="{19A31726-9A6E-9842-98D5-C616356DD119}" presName="Name13" presStyleLbl="parChTrans1D2" presStyleIdx="2" presStyleCnt="4"/>
      <dgm:spPr/>
    </dgm:pt>
    <dgm:pt modelId="{BF6FDB36-0D7D-BA41-AAAF-89A2AE576CDB}" type="pres">
      <dgm:prSet presAssocID="{88940018-51FD-7B42-A55F-181A3E8986D2}" presName="childText" presStyleLbl="bgAcc1" presStyleIdx="2" presStyleCnt="4">
        <dgm:presLayoutVars>
          <dgm:bulletEnabled val="1"/>
        </dgm:presLayoutVars>
      </dgm:prSet>
      <dgm:spPr/>
    </dgm:pt>
    <dgm:pt modelId="{DFF910E4-7D02-C241-B0F8-8E3F6F702905}" type="pres">
      <dgm:prSet presAssocID="{6CB258D7-ECF0-A945-BBC0-5598E2FCE982}" presName="Name13" presStyleLbl="parChTrans1D2" presStyleIdx="3" presStyleCnt="4"/>
      <dgm:spPr/>
    </dgm:pt>
    <dgm:pt modelId="{687072D1-9744-2142-9763-E122D4C4AD70}" type="pres">
      <dgm:prSet presAssocID="{A43AFE16-84B4-7846-AB1D-C9A20CC59F6F}" presName="childText" presStyleLbl="bgAcc1" presStyleIdx="3" presStyleCnt="4">
        <dgm:presLayoutVars>
          <dgm:bulletEnabled val="1"/>
        </dgm:presLayoutVars>
      </dgm:prSet>
      <dgm:spPr/>
    </dgm:pt>
  </dgm:ptLst>
  <dgm:cxnLst>
    <dgm:cxn modelId="{09B2BB12-31ED-234B-B5DE-3C92936838DE}" type="presOf" srcId="{88940018-51FD-7B42-A55F-181A3E8986D2}" destId="{BF6FDB36-0D7D-BA41-AAAF-89A2AE576CDB}" srcOrd="0" destOrd="0" presId="urn:microsoft.com/office/officeart/2005/8/layout/hierarchy3"/>
    <dgm:cxn modelId="{16620E1B-BE02-134E-A2F9-EE23DFE13583}" srcId="{8DB85645-2717-1241-A39D-445AD159535A}" destId="{A43AFE16-84B4-7846-AB1D-C9A20CC59F6F}" srcOrd="1" destOrd="0" parTransId="{6CB258D7-ECF0-A945-BBC0-5598E2FCE982}" sibTransId="{0E749682-D14A-C040-816B-9EE1E7A7D0E1}"/>
    <dgm:cxn modelId="{A9C2C61F-BC6A-AA43-8603-69EF63B8F96A}" type="presOf" srcId="{6CB258D7-ECF0-A945-BBC0-5598E2FCE982}" destId="{DFF910E4-7D02-C241-B0F8-8E3F6F702905}" srcOrd="0" destOrd="0" presId="urn:microsoft.com/office/officeart/2005/8/layout/hierarchy3"/>
    <dgm:cxn modelId="{44564B21-D11C-DB49-99D3-9C5C15A28EEC}" type="presOf" srcId="{66EAD652-40D2-1947-BACD-4C1B30419A4D}" destId="{C5240D1B-B8C3-DF47-B75B-F86B144345AF}" srcOrd="0" destOrd="0" presId="urn:microsoft.com/office/officeart/2005/8/layout/hierarchy3"/>
    <dgm:cxn modelId="{42A2D63D-4E45-9840-B7F8-9B0F6922AE64}" type="presOf" srcId="{2F8D8A08-963E-CD4E-9E06-550099734003}" destId="{5FD988BB-2E34-8C4D-91C6-586156AD2FDE}" srcOrd="0" destOrd="0" presId="urn:microsoft.com/office/officeart/2005/8/layout/hierarchy3"/>
    <dgm:cxn modelId="{A3FC7057-31EF-6041-9738-CB080907AE00}" type="presOf" srcId="{A43AFE16-84B4-7846-AB1D-C9A20CC59F6F}" destId="{687072D1-9744-2142-9763-E122D4C4AD70}" srcOrd="0" destOrd="0" presId="urn:microsoft.com/office/officeart/2005/8/layout/hierarchy3"/>
    <dgm:cxn modelId="{08B72D59-7B8C-524D-9C01-EAAFE40734BC}" type="presOf" srcId="{A1385CAC-2FF9-E945-9B30-6520D5D8E062}" destId="{0E11023F-FB77-DC41-AF51-1AF26DB79686}" srcOrd="0" destOrd="0" presId="urn:microsoft.com/office/officeart/2005/8/layout/hierarchy3"/>
    <dgm:cxn modelId="{62FAF25D-6AD8-5147-8A07-F67A010B9988}" type="presOf" srcId="{17D4E362-B224-6A44-98C3-8BC3E4D1D00C}" destId="{B5F11763-7369-ED42-9361-E6D7C3A53FD8}" srcOrd="0" destOrd="0" presId="urn:microsoft.com/office/officeart/2005/8/layout/hierarchy3"/>
    <dgm:cxn modelId="{3C07C466-553E-F947-BDBC-B665B6B61B5F}" srcId="{2F8D8A08-963E-CD4E-9E06-550099734003}" destId="{FEAD6F66-41A2-1E4C-BCA5-EB2DF8BE21FF}" srcOrd="0" destOrd="0" parTransId="{66EAD652-40D2-1947-BACD-4C1B30419A4D}" sibTransId="{C65C68BC-4B7A-0244-99CB-2192B3BFA0E5}"/>
    <dgm:cxn modelId="{B35A026C-75A2-AF4D-8292-E2C249014D24}" type="presOf" srcId="{173D5BC4-5CA4-7941-8F7C-F8EBD9A235EE}" destId="{01359652-5AD7-624C-9D90-8913C598D47B}" srcOrd="0" destOrd="0" presId="urn:microsoft.com/office/officeart/2005/8/layout/hierarchy3"/>
    <dgm:cxn modelId="{8AC92481-82CF-944E-8E2E-CAAAEF5ECEA6}" srcId="{8DB85645-2717-1241-A39D-445AD159535A}" destId="{88940018-51FD-7B42-A55F-181A3E8986D2}" srcOrd="0" destOrd="0" parTransId="{19A31726-9A6E-9842-98D5-C616356DD119}" sibTransId="{27E13D52-ABC0-594C-A37B-4E9510629D6C}"/>
    <dgm:cxn modelId="{5E89688C-6F14-C847-8534-61833ED929D0}" type="presOf" srcId="{2F8D8A08-963E-CD4E-9E06-550099734003}" destId="{74441D06-6C6C-6844-913F-A0D41C13CFE7}" srcOrd="1" destOrd="0" presId="urn:microsoft.com/office/officeart/2005/8/layout/hierarchy3"/>
    <dgm:cxn modelId="{48E2268E-57BE-4248-98BE-6ADD82623663}" type="presOf" srcId="{FEAD6F66-41A2-1E4C-BCA5-EB2DF8BE21FF}" destId="{1BBDFB47-AFE7-3945-A032-6161CD7A8D37}" srcOrd="0" destOrd="0" presId="urn:microsoft.com/office/officeart/2005/8/layout/hierarchy3"/>
    <dgm:cxn modelId="{88F50591-CCAF-DD45-AF6E-FC25EC17B531}" type="presOf" srcId="{8DB85645-2717-1241-A39D-445AD159535A}" destId="{32C9BA20-1C9D-1C48-BBA6-6B4048BD2703}" srcOrd="1" destOrd="0" presId="urn:microsoft.com/office/officeart/2005/8/layout/hierarchy3"/>
    <dgm:cxn modelId="{0C87C89E-2833-3B4E-8D8A-905894332DD3}" srcId="{2F8D8A08-963E-CD4E-9E06-550099734003}" destId="{A1385CAC-2FF9-E945-9B30-6520D5D8E062}" srcOrd="1" destOrd="0" parTransId="{173D5BC4-5CA4-7941-8F7C-F8EBD9A235EE}" sibTransId="{EC87F545-6C8B-FE49-917A-F4965D3A465A}"/>
    <dgm:cxn modelId="{29926DAA-63AD-D643-8254-9E0F6425B9D1}" type="presOf" srcId="{8DB85645-2717-1241-A39D-445AD159535A}" destId="{90E47065-9009-6746-9C54-E2E1759F2C10}" srcOrd="0" destOrd="0" presId="urn:microsoft.com/office/officeart/2005/8/layout/hierarchy3"/>
    <dgm:cxn modelId="{A676C2E3-02DB-AF42-9C72-1E615C4010A1}" srcId="{17D4E362-B224-6A44-98C3-8BC3E4D1D00C}" destId="{8DB85645-2717-1241-A39D-445AD159535A}" srcOrd="1" destOrd="0" parTransId="{B927FFE7-DECD-054E-AD11-CF6AB2482011}" sibTransId="{886CC25D-19F6-7748-9EA8-B424FA9D5A41}"/>
    <dgm:cxn modelId="{CBE6DDFE-C0E3-A042-8306-C6E98EE90670}" type="presOf" srcId="{19A31726-9A6E-9842-98D5-C616356DD119}" destId="{23E3F8A4-E6F1-DF46-84E6-63516A0B513A}" srcOrd="0" destOrd="0" presId="urn:microsoft.com/office/officeart/2005/8/layout/hierarchy3"/>
    <dgm:cxn modelId="{F4F7DFFE-4DAB-E843-97FE-945A77558149}" srcId="{17D4E362-B224-6A44-98C3-8BC3E4D1D00C}" destId="{2F8D8A08-963E-CD4E-9E06-550099734003}" srcOrd="0" destOrd="0" parTransId="{8BE8A9C7-DD24-A141-83DC-5A979F0B1114}" sibTransId="{8F9267E3-A157-C747-829F-C7CECBB6EDDC}"/>
    <dgm:cxn modelId="{BE5803C3-E282-3647-AE68-4BFFA5452B68}" type="presParOf" srcId="{B5F11763-7369-ED42-9361-E6D7C3A53FD8}" destId="{03085553-30DA-5B46-8224-560239BB221D}" srcOrd="0" destOrd="0" presId="urn:microsoft.com/office/officeart/2005/8/layout/hierarchy3"/>
    <dgm:cxn modelId="{ECA4D895-1048-FD45-B6F8-0FAA928A258C}" type="presParOf" srcId="{03085553-30DA-5B46-8224-560239BB221D}" destId="{C3FB03DD-2AD3-2B4F-8861-AD9083EAC0A9}" srcOrd="0" destOrd="0" presId="urn:microsoft.com/office/officeart/2005/8/layout/hierarchy3"/>
    <dgm:cxn modelId="{97DA1BF0-649B-054B-A392-99562F855FCF}" type="presParOf" srcId="{C3FB03DD-2AD3-2B4F-8861-AD9083EAC0A9}" destId="{5FD988BB-2E34-8C4D-91C6-586156AD2FDE}" srcOrd="0" destOrd="0" presId="urn:microsoft.com/office/officeart/2005/8/layout/hierarchy3"/>
    <dgm:cxn modelId="{EF9C00B3-0587-FA4C-B39D-527345BAE5A1}" type="presParOf" srcId="{C3FB03DD-2AD3-2B4F-8861-AD9083EAC0A9}" destId="{74441D06-6C6C-6844-913F-A0D41C13CFE7}" srcOrd="1" destOrd="0" presId="urn:microsoft.com/office/officeart/2005/8/layout/hierarchy3"/>
    <dgm:cxn modelId="{F722389B-6486-2342-AE7B-15BAB06B73C1}" type="presParOf" srcId="{03085553-30DA-5B46-8224-560239BB221D}" destId="{D667934C-D5A7-C946-A882-2D90FB3912D7}" srcOrd="1" destOrd="0" presId="urn:microsoft.com/office/officeart/2005/8/layout/hierarchy3"/>
    <dgm:cxn modelId="{DE7309E0-044F-3C41-9099-ADB3E1277394}" type="presParOf" srcId="{D667934C-D5A7-C946-A882-2D90FB3912D7}" destId="{C5240D1B-B8C3-DF47-B75B-F86B144345AF}" srcOrd="0" destOrd="0" presId="urn:microsoft.com/office/officeart/2005/8/layout/hierarchy3"/>
    <dgm:cxn modelId="{E990A66E-4235-5445-A3C6-0E788C5BF26C}" type="presParOf" srcId="{D667934C-D5A7-C946-A882-2D90FB3912D7}" destId="{1BBDFB47-AFE7-3945-A032-6161CD7A8D37}" srcOrd="1" destOrd="0" presId="urn:microsoft.com/office/officeart/2005/8/layout/hierarchy3"/>
    <dgm:cxn modelId="{7B778FB5-3128-9042-B69A-86C886A33EA2}" type="presParOf" srcId="{D667934C-D5A7-C946-A882-2D90FB3912D7}" destId="{01359652-5AD7-624C-9D90-8913C598D47B}" srcOrd="2" destOrd="0" presId="urn:microsoft.com/office/officeart/2005/8/layout/hierarchy3"/>
    <dgm:cxn modelId="{CC05BBD4-C73A-A44C-87CA-6C9224D85D9D}" type="presParOf" srcId="{D667934C-D5A7-C946-A882-2D90FB3912D7}" destId="{0E11023F-FB77-DC41-AF51-1AF26DB79686}" srcOrd="3" destOrd="0" presId="urn:microsoft.com/office/officeart/2005/8/layout/hierarchy3"/>
    <dgm:cxn modelId="{8652118A-3A4A-A24F-9EDA-01EA4763C7CE}" type="presParOf" srcId="{B5F11763-7369-ED42-9361-E6D7C3A53FD8}" destId="{4DDE5FAD-3D3F-194E-8ED4-9CB0C7E3F117}" srcOrd="1" destOrd="0" presId="urn:microsoft.com/office/officeart/2005/8/layout/hierarchy3"/>
    <dgm:cxn modelId="{BAD57ED3-AABD-EC4A-987E-DE18837A21A7}" type="presParOf" srcId="{4DDE5FAD-3D3F-194E-8ED4-9CB0C7E3F117}" destId="{CDE16B87-2D1D-E142-958C-E0B5ADEB456E}" srcOrd="0" destOrd="0" presId="urn:microsoft.com/office/officeart/2005/8/layout/hierarchy3"/>
    <dgm:cxn modelId="{8A614388-B3EF-D842-B3D9-3B27ED019309}" type="presParOf" srcId="{CDE16B87-2D1D-E142-958C-E0B5ADEB456E}" destId="{90E47065-9009-6746-9C54-E2E1759F2C10}" srcOrd="0" destOrd="0" presId="urn:microsoft.com/office/officeart/2005/8/layout/hierarchy3"/>
    <dgm:cxn modelId="{71A84CBC-A662-4849-9B1E-47C7A5A4904D}" type="presParOf" srcId="{CDE16B87-2D1D-E142-958C-E0B5ADEB456E}" destId="{32C9BA20-1C9D-1C48-BBA6-6B4048BD2703}" srcOrd="1" destOrd="0" presId="urn:microsoft.com/office/officeart/2005/8/layout/hierarchy3"/>
    <dgm:cxn modelId="{D71167ED-68DD-5B47-9CA5-8EDFE4D0C59E}" type="presParOf" srcId="{4DDE5FAD-3D3F-194E-8ED4-9CB0C7E3F117}" destId="{24CE66D0-2B6E-1B49-9714-26C98C95D425}" srcOrd="1" destOrd="0" presId="urn:microsoft.com/office/officeart/2005/8/layout/hierarchy3"/>
    <dgm:cxn modelId="{0329C3B8-88C1-4747-80B2-1BB6C712F045}" type="presParOf" srcId="{24CE66D0-2B6E-1B49-9714-26C98C95D425}" destId="{23E3F8A4-E6F1-DF46-84E6-63516A0B513A}" srcOrd="0" destOrd="0" presId="urn:microsoft.com/office/officeart/2005/8/layout/hierarchy3"/>
    <dgm:cxn modelId="{70D8F111-E868-C441-AA20-1B8ABC6AFE4E}" type="presParOf" srcId="{24CE66D0-2B6E-1B49-9714-26C98C95D425}" destId="{BF6FDB36-0D7D-BA41-AAAF-89A2AE576CDB}" srcOrd="1" destOrd="0" presId="urn:microsoft.com/office/officeart/2005/8/layout/hierarchy3"/>
    <dgm:cxn modelId="{ADACD956-82AF-694D-B88E-78DE2FB8E482}" type="presParOf" srcId="{24CE66D0-2B6E-1B49-9714-26C98C95D425}" destId="{DFF910E4-7D02-C241-B0F8-8E3F6F702905}" srcOrd="2" destOrd="0" presId="urn:microsoft.com/office/officeart/2005/8/layout/hierarchy3"/>
    <dgm:cxn modelId="{49D75973-04E6-F746-A5AF-52C5EF30FDD0}" type="presParOf" srcId="{24CE66D0-2B6E-1B49-9714-26C98C95D425}" destId="{687072D1-9744-2142-9763-E122D4C4AD7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7EECE2-C23B-9A4B-9A7C-138A38CB2C0E}"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50419356-C318-134F-B607-E5C9FDB2D785}">
      <dgm:prSet phldrT="[Texto]"/>
      <dgm:spPr/>
      <dgm:t>
        <a:bodyPr/>
        <a:lstStyle/>
        <a:p>
          <a:r>
            <a:rPr lang="en-US" dirty="0" err="1"/>
            <a:t>PacBio</a:t>
          </a:r>
          <a:endParaRPr lang="en-US" dirty="0"/>
        </a:p>
      </dgm:t>
    </dgm:pt>
    <dgm:pt modelId="{79B12B36-91C3-6F4C-BE9A-E1CEFF70DAFC}" type="parTrans" cxnId="{0D3A2761-EA2D-DB4C-9406-06A083B416BE}">
      <dgm:prSet/>
      <dgm:spPr/>
      <dgm:t>
        <a:bodyPr/>
        <a:lstStyle/>
        <a:p>
          <a:endParaRPr lang="en-US"/>
        </a:p>
      </dgm:t>
    </dgm:pt>
    <dgm:pt modelId="{09FBDFD9-3AFE-674B-BD40-B54B10A91111}" type="sibTrans" cxnId="{0D3A2761-EA2D-DB4C-9406-06A083B416BE}">
      <dgm:prSet/>
      <dgm:spPr/>
      <dgm:t>
        <a:bodyPr/>
        <a:lstStyle/>
        <a:p>
          <a:endParaRPr lang="en-US"/>
        </a:p>
      </dgm:t>
    </dgm:pt>
    <dgm:pt modelId="{0130599D-ED95-E34A-AB53-C05249340A53}">
      <dgm:prSet phldrT="[Texto]"/>
      <dgm:spPr/>
      <dgm:t>
        <a:bodyPr/>
        <a:lstStyle/>
        <a:p>
          <a:r>
            <a:rPr lang="en-US" dirty="0" err="1"/>
            <a:t>Proovread</a:t>
          </a:r>
          <a:endParaRPr lang="en-US" dirty="0"/>
        </a:p>
      </dgm:t>
    </dgm:pt>
    <dgm:pt modelId="{BE8E2D06-25D7-4440-A6C4-AB7539CC6ADC}" type="parTrans" cxnId="{BD1F837C-F8B4-D847-B984-D3FFF2739BD5}">
      <dgm:prSet/>
      <dgm:spPr/>
      <dgm:t>
        <a:bodyPr/>
        <a:lstStyle/>
        <a:p>
          <a:endParaRPr lang="en-US"/>
        </a:p>
      </dgm:t>
    </dgm:pt>
    <dgm:pt modelId="{4FFA25AA-06BF-9645-80EC-C968D13244B3}" type="sibTrans" cxnId="{BD1F837C-F8B4-D847-B984-D3FFF2739BD5}">
      <dgm:prSet/>
      <dgm:spPr/>
      <dgm:t>
        <a:bodyPr/>
        <a:lstStyle/>
        <a:p>
          <a:endParaRPr lang="en-US"/>
        </a:p>
      </dgm:t>
    </dgm:pt>
    <dgm:pt modelId="{5C4A16C1-3554-DC42-B8CF-C55707CAC137}">
      <dgm:prSet phldrT="[Texto]"/>
      <dgm:spPr/>
      <dgm:t>
        <a:bodyPr/>
        <a:lstStyle/>
        <a:p>
          <a:r>
            <a:rPr lang="en-US" dirty="0"/>
            <a:t>GMAP</a:t>
          </a:r>
        </a:p>
      </dgm:t>
    </dgm:pt>
    <dgm:pt modelId="{6125E960-1601-A445-85A7-6E511A7AC6BA}" type="parTrans" cxnId="{A033D710-0F8E-B04B-9253-47ED338969C6}">
      <dgm:prSet/>
      <dgm:spPr/>
      <dgm:t>
        <a:bodyPr/>
        <a:lstStyle/>
        <a:p>
          <a:endParaRPr lang="en-US"/>
        </a:p>
      </dgm:t>
    </dgm:pt>
    <dgm:pt modelId="{B31AA341-7802-1945-9439-CE5796098E5E}" type="sibTrans" cxnId="{A033D710-0F8E-B04B-9253-47ED338969C6}">
      <dgm:prSet/>
      <dgm:spPr/>
      <dgm:t>
        <a:bodyPr/>
        <a:lstStyle/>
        <a:p>
          <a:endParaRPr lang="en-US"/>
        </a:p>
      </dgm:t>
    </dgm:pt>
    <dgm:pt modelId="{01818B02-48C4-3D4F-9A6C-A3269490E15E}">
      <dgm:prSet phldrT="[Texto]"/>
      <dgm:spPr/>
      <dgm:t>
        <a:bodyPr/>
        <a:lstStyle/>
        <a:p>
          <a:r>
            <a:rPr lang="en-US" dirty="0"/>
            <a:t>STAR</a:t>
          </a:r>
        </a:p>
      </dgm:t>
    </dgm:pt>
    <dgm:pt modelId="{B5068158-4658-9A4D-BFEF-29E7164CAA20}" type="parTrans" cxnId="{D1319512-27AA-B041-B250-56D1CC5CBB1A}">
      <dgm:prSet/>
      <dgm:spPr/>
      <dgm:t>
        <a:bodyPr/>
        <a:lstStyle/>
        <a:p>
          <a:endParaRPr lang="en-US"/>
        </a:p>
      </dgm:t>
    </dgm:pt>
    <dgm:pt modelId="{A9029661-2F9E-3B4D-B268-C13D1EC9B6E5}" type="sibTrans" cxnId="{D1319512-27AA-B041-B250-56D1CC5CBB1A}">
      <dgm:prSet/>
      <dgm:spPr/>
      <dgm:t>
        <a:bodyPr/>
        <a:lstStyle/>
        <a:p>
          <a:endParaRPr lang="en-US"/>
        </a:p>
      </dgm:t>
    </dgm:pt>
    <dgm:pt modelId="{AA4692A9-EFD3-DC4A-9334-24FCD6B09847}">
      <dgm:prSet phldrT="[Texto]"/>
      <dgm:spPr/>
      <dgm:t>
        <a:bodyPr/>
        <a:lstStyle/>
        <a:p>
          <a:r>
            <a:rPr lang="en-US" dirty="0" err="1"/>
            <a:t>PacBio</a:t>
          </a:r>
          <a:endParaRPr lang="en-US" dirty="0"/>
        </a:p>
      </dgm:t>
    </dgm:pt>
    <dgm:pt modelId="{DA3A0641-6EE0-964E-A6BF-7FE903B9C6E6}" type="parTrans" cxnId="{3672B5C9-59B8-554B-A140-FF4869EBA4A2}">
      <dgm:prSet/>
      <dgm:spPr/>
      <dgm:t>
        <a:bodyPr/>
        <a:lstStyle/>
        <a:p>
          <a:endParaRPr lang="en-US"/>
        </a:p>
      </dgm:t>
    </dgm:pt>
    <dgm:pt modelId="{43683B00-987C-454F-9986-80DB3952B7C2}" type="sibTrans" cxnId="{3672B5C9-59B8-554B-A140-FF4869EBA4A2}">
      <dgm:prSet/>
      <dgm:spPr/>
      <dgm:t>
        <a:bodyPr/>
        <a:lstStyle/>
        <a:p>
          <a:endParaRPr lang="en-US"/>
        </a:p>
      </dgm:t>
    </dgm:pt>
    <dgm:pt modelId="{8F0CE4B8-AE08-064A-B6B6-B2D43905FFD4}">
      <dgm:prSet phldrT="[Texto]"/>
      <dgm:spPr/>
      <dgm:t>
        <a:bodyPr/>
        <a:lstStyle/>
        <a:p>
          <a:r>
            <a:rPr lang="en-US" dirty="0" err="1"/>
            <a:t>PacBio</a:t>
          </a:r>
          <a:endParaRPr lang="en-US" dirty="0"/>
        </a:p>
      </dgm:t>
    </dgm:pt>
    <dgm:pt modelId="{EC139759-2BB0-A14B-B1E2-EC26133EE3BD}" type="parTrans" cxnId="{DA47CADE-449B-3E47-845E-7BC9E422AA4E}">
      <dgm:prSet/>
      <dgm:spPr/>
      <dgm:t>
        <a:bodyPr/>
        <a:lstStyle/>
        <a:p>
          <a:endParaRPr lang="en-US"/>
        </a:p>
      </dgm:t>
    </dgm:pt>
    <dgm:pt modelId="{E6A4687D-40E5-BD4A-A30E-6A1851BC40B3}" type="sibTrans" cxnId="{DA47CADE-449B-3E47-845E-7BC9E422AA4E}">
      <dgm:prSet/>
      <dgm:spPr/>
      <dgm:t>
        <a:bodyPr/>
        <a:lstStyle/>
        <a:p>
          <a:endParaRPr lang="en-US"/>
        </a:p>
      </dgm:t>
    </dgm:pt>
    <dgm:pt modelId="{8DAF92BC-BE45-504D-B13F-E61D93CA17EF}">
      <dgm:prSet phldrT="[Texto]"/>
      <dgm:spPr/>
      <dgm:t>
        <a:bodyPr/>
        <a:lstStyle/>
        <a:p>
          <a:r>
            <a:rPr lang="en-US" dirty="0"/>
            <a:t>Full length no chimera </a:t>
          </a:r>
        </a:p>
      </dgm:t>
    </dgm:pt>
    <dgm:pt modelId="{09422749-D34A-1E41-B8A8-BE395971925B}" type="parTrans" cxnId="{11954454-8228-FA46-B633-095C924E01FF}">
      <dgm:prSet/>
      <dgm:spPr/>
      <dgm:t>
        <a:bodyPr/>
        <a:lstStyle/>
        <a:p>
          <a:endParaRPr lang="en-US"/>
        </a:p>
      </dgm:t>
    </dgm:pt>
    <dgm:pt modelId="{08A083D4-506D-134F-86B1-240355635981}" type="sibTrans" cxnId="{11954454-8228-FA46-B633-095C924E01FF}">
      <dgm:prSet/>
      <dgm:spPr/>
      <dgm:t>
        <a:bodyPr/>
        <a:lstStyle/>
        <a:p>
          <a:endParaRPr lang="en-US"/>
        </a:p>
      </dgm:t>
    </dgm:pt>
    <dgm:pt modelId="{3B7707E9-BA3C-874A-8456-95B7DBDAEB6E}">
      <dgm:prSet phldrT="[Texto]"/>
      <dgm:spPr/>
      <dgm:t>
        <a:bodyPr/>
        <a:lstStyle/>
        <a:p>
          <a:r>
            <a:rPr lang="en-US" dirty="0"/>
            <a:t>Illumina</a:t>
          </a:r>
        </a:p>
      </dgm:t>
    </dgm:pt>
    <dgm:pt modelId="{0A43A9CC-060D-B84F-A3A3-FBE12C2C49CC}" type="parTrans" cxnId="{D34C9509-CAB5-384E-9355-2C16AAC197F9}">
      <dgm:prSet/>
      <dgm:spPr/>
      <dgm:t>
        <a:bodyPr/>
        <a:lstStyle/>
        <a:p>
          <a:endParaRPr lang="en-US"/>
        </a:p>
      </dgm:t>
    </dgm:pt>
    <dgm:pt modelId="{77ADD0D9-F24F-034B-A353-3AD50EC4AA6A}" type="sibTrans" cxnId="{D34C9509-CAB5-384E-9355-2C16AAC197F9}">
      <dgm:prSet/>
      <dgm:spPr/>
      <dgm:t>
        <a:bodyPr/>
        <a:lstStyle/>
        <a:p>
          <a:endParaRPr lang="en-US"/>
        </a:p>
      </dgm:t>
    </dgm:pt>
    <dgm:pt modelId="{C9944A22-E095-274C-907C-875983902370}">
      <dgm:prSet phldrT="[Texto]"/>
      <dgm:spPr/>
      <dgm:t>
        <a:bodyPr/>
        <a:lstStyle/>
        <a:p>
          <a:r>
            <a:rPr lang="en-US" dirty="0"/>
            <a:t>Data Integration</a:t>
          </a:r>
        </a:p>
      </dgm:t>
    </dgm:pt>
    <dgm:pt modelId="{03A99D2E-208E-D948-AB04-E2EABB5732D7}" type="parTrans" cxnId="{69214325-D9EF-9448-A805-D4762DA29648}">
      <dgm:prSet/>
      <dgm:spPr/>
      <dgm:t>
        <a:bodyPr/>
        <a:lstStyle/>
        <a:p>
          <a:endParaRPr lang="en-US"/>
        </a:p>
      </dgm:t>
    </dgm:pt>
    <dgm:pt modelId="{A9A8EE7C-9679-9F47-AA59-387D150383B8}" type="sibTrans" cxnId="{69214325-D9EF-9448-A805-D4762DA29648}">
      <dgm:prSet/>
      <dgm:spPr/>
      <dgm:t>
        <a:bodyPr/>
        <a:lstStyle/>
        <a:p>
          <a:endParaRPr lang="en-US"/>
        </a:p>
      </dgm:t>
    </dgm:pt>
    <dgm:pt modelId="{1B16455B-DE7B-794C-BDE8-707A429ADF1F}" type="pres">
      <dgm:prSet presAssocID="{AA7EECE2-C23B-9A4B-9A7C-138A38CB2C0E}" presName="mainComposite" presStyleCnt="0">
        <dgm:presLayoutVars>
          <dgm:chPref val="1"/>
          <dgm:dir/>
          <dgm:animOne val="branch"/>
          <dgm:animLvl val="lvl"/>
          <dgm:resizeHandles val="exact"/>
        </dgm:presLayoutVars>
      </dgm:prSet>
      <dgm:spPr/>
    </dgm:pt>
    <dgm:pt modelId="{A69BCCBB-EAF6-7B48-A9BA-49C42D041D1B}" type="pres">
      <dgm:prSet presAssocID="{AA7EECE2-C23B-9A4B-9A7C-138A38CB2C0E}" presName="hierFlow" presStyleCnt="0"/>
      <dgm:spPr/>
    </dgm:pt>
    <dgm:pt modelId="{A5AF5E7A-0A03-6E42-A774-F1C36FAAD2BB}" type="pres">
      <dgm:prSet presAssocID="{AA7EECE2-C23B-9A4B-9A7C-138A38CB2C0E}" presName="firstBuf" presStyleCnt="0"/>
      <dgm:spPr/>
    </dgm:pt>
    <dgm:pt modelId="{EA940178-A10A-2A4B-9163-2AD201304CD9}" type="pres">
      <dgm:prSet presAssocID="{AA7EECE2-C23B-9A4B-9A7C-138A38CB2C0E}" presName="hierChild1" presStyleCnt="0">
        <dgm:presLayoutVars>
          <dgm:chPref val="1"/>
          <dgm:animOne val="branch"/>
          <dgm:animLvl val="lvl"/>
        </dgm:presLayoutVars>
      </dgm:prSet>
      <dgm:spPr/>
    </dgm:pt>
    <dgm:pt modelId="{CC78CAEA-DFD9-7647-8C1B-BFD0C9654C11}" type="pres">
      <dgm:prSet presAssocID="{50419356-C318-134F-B607-E5C9FDB2D785}" presName="Name14" presStyleCnt="0"/>
      <dgm:spPr/>
    </dgm:pt>
    <dgm:pt modelId="{E87EEE44-4156-5641-BD8B-FA4F1EDF1A8E}" type="pres">
      <dgm:prSet presAssocID="{50419356-C318-134F-B607-E5C9FDB2D785}" presName="level1Shape" presStyleLbl="node0" presStyleIdx="0" presStyleCnt="1">
        <dgm:presLayoutVars>
          <dgm:chPref val="3"/>
        </dgm:presLayoutVars>
      </dgm:prSet>
      <dgm:spPr/>
    </dgm:pt>
    <dgm:pt modelId="{714E14ED-97AD-0A4D-AC71-06C375E7BA81}" type="pres">
      <dgm:prSet presAssocID="{50419356-C318-134F-B607-E5C9FDB2D785}" presName="hierChild2" presStyleCnt="0"/>
      <dgm:spPr/>
    </dgm:pt>
    <dgm:pt modelId="{53D0119D-1071-F34F-9FED-43D2289B7DDF}" type="pres">
      <dgm:prSet presAssocID="{BE8E2D06-25D7-4440-A6C4-AB7539CC6ADC}" presName="Name19" presStyleLbl="parChTrans1D2" presStyleIdx="0" presStyleCnt="2"/>
      <dgm:spPr/>
    </dgm:pt>
    <dgm:pt modelId="{B19CAC43-E61D-5445-BEA8-3EFFC6A4B16D}" type="pres">
      <dgm:prSet presAssocID="{0130599D-ED95-E34A-AB53-C05249340A53}" presName="Name21" presStyleCnt="0"/>
      <dgm:spPr/>
    </dgm:pt>
    <dgm:pt modelId="{6EAEF76B-75F9-C34F-B608-405A5F4BA707}" type="pres">
      <dgm:prSet presAssocID="{0130599D-ED95-E34A-AB53-C05249340A53}" presName="level2Shape" presStyleLbl="node2" presStyleIdx="0" presStyleCnt="2"/>
      <dgm:spPr/>
    </dgm:pt>
    <dgm:pt modelId="{A12C781D-820B-8B44-902D-000BD23F8EF8}" type="pres">
      <dgm:prSet presAssocID="{0130599D-ED95-E34A-AB53-C05249340A53}" presName="hierChild3" presStyleCnt="0"/>
      <dgm:spPr/>
    </dgm:pt>
    <dgm:pt modelId="{9B762419-DF95-A347-83B9-1E8AF7EF8DD3}" type="pres">
      <dgm:prSet presAssocID="{6125E960-1601-A445-85A7-6E511A7AC6BA}" presName="Name19" presStyleLbl="parChTrans1D3" presStyleIdx="0" presStyleCnt="3"/>
      <dgm:spPr/>
    </dgm:pt>
    <dgm:pt modelId="{0700D8D8-1BC6-014D-8172-0C888571B8F5}" type="pres">
      <dgm:prSet presAssocID="{5C4A16C1-3554-DC42-B8CF-C55707CAC137}" presName="Name21" presStyleCnt="0"/>
      <dgm:spPr/>
    </dgm:pt>
    <dgm:pt modelId="{D635BE8E-DA43-1E42-BC05-396876CC5963}" type="pres">
      <dgm:prSet presAssocID="{5C4A16C1-3554-DC42-B8CF-C55707CAC137}" presName="level2Shape" presStyleLbl="node3" presStyleIdx="0" presStyleCnt="3"/>
      <dgm:spPr/>
    </dgm:pt>
    <dgm:pt modelId="{F6F780A0-82F4-B241-96FD-E876E2A86250}" type="pres">
      <dgm:prSet presAssocID="{5C4A16C1-3554-DC42-B8CF-C55707CAC137}" presName="hierChild3" presStyleCnt="0"/>
      <dgm:spPr/>
    </dgm:pt>
    <dgm:pt modelId="{8051E9D2-20FD-A34E-8EB7-5E73A11F8E4A}" type="pres">
      <dgm:prSet presAssocID="{B5068158-4658-9A4D-BFEF-29E7164CAA20}" presName="Name19" presStyleLbl="parChTrans1D3" presStyleIdx="1" presStyleCnt="3"/>
      <dgm:spPr/>
    </dgm:pt>
    <dgm:pt modelId="{59761F27-4CC9-9A4A-BCA5-B8D5EB307F21}" type="pres">
      <dgm:prSet presAssocID="{01818B02-48C4-3D4F-9A6C-A3269490E15E}" presName="Name21" presStyleCnt="0"/>
      <dgm:spPr/>
    </dgm:pt>
    <dgm:pt modelId="{3A2C158A-1C6F-9D45-A6F5-9092B36664FF}" type="pres">
      <dgm:prSet presAssocID="{01818B02-48C4-3D4F-9A6C-A3269490E15E}" presName="level2Shape" presStyleLbl="node3" presStyleIdx="1" presStyleCnt="3"/>
      <dgm:spPr/>
    </dgm:pt>
    <dgm:pt modelId="{591D6AF5-0E36-984E-8960-CBB53E10B108}" type="pres">
      <dgm:prSet presAssocID="{01818B02-48C4-3D4F-9A6C-A3269490E15E}" presName="hierChild3" presStyleCnt="0"/>
      <dgm:spPr/>
    </dgm:pt>
    <dgm:pt modelId="{CA28647E-EF72-2C4B-A6F5-932352E95609}" type="pres">
      <dgm:prSet presAssocID="{DA3A0641-6EE0-964E-A6BF-7FE903B9C6E6}" presName="Name19" presStyleLbl="parChTrans1D2" presStyleIdx="1" presStyleCnt="2"/>
      <dgm:spPr/>
    </dgm:pt>
    <dgm:pt modelId="{A7D812FA-05A9-F943-A184-B8C8A048EDC3}" type="pres">
      <dgm:prSet presAssocID="{AA4692A9-EFD3-DC4A-9334-24FCD6B09847}" presName="Name21" presStyleCnt="0"/>
      <dgm:spPr/>
    </dgm:pt>
    <dgm:pt modelId="{9A7CC621-AE3D-7749-920F-7C5F190BD2E6}" type="pres">
      <dgm:prSet presAssocID="{AA4692A9-EFD3-DC4A-9334-24FCD6B09847}" presName="level2Shape" presStyleLbl="node2" presStyleIdx="1" presStyleCnt="2"/>
      <dgm:spPr/>
    </dgm:pt>
    <dgm:pt modelId="{921F6FE2-EDB8-3240-AFD7-FDB4BE1CFA0D}" type="pres">
      <dgm:prSet presAssocID="{AA4692A9-EFD3-DC4A-9334-24FCD6B09847}" presName="hierChild3" presStyleCnt="0"/>
      <dgm:spPr/>
    </dgm:pt>
    <dgm:pt modelId="{E0E18CE2-479C-2E4B-B80A-FEAEE3999DDD}" type="pres">
      <dgm:prSet presAssocID="{EC139759-2BB0-A14B-B1E2-EC26133EE3BD}" presName="Name19" presStyleLbl="parChTrans1D3" presStyleIdx="2" presStyleCnt="3"/>
      <dgm:spPr/>
    </dgm:pt>
    <dgm:pt modelId="{15F1FDB2-3000-1246-B785-F25DE07C6DE1}" type="pres">
      <dgm:prSet presAssocID="{8F0CE4B8-AE08-064A-B6B6-B2D43905FFD4}" presName="Name21" presStyleCnt="0"/>
      <dgm:spPr/>
    </dgm:pt>
    <dgm:pt modelId="{621C8FF4-2751-1749-82C8-BC08BD9C4197}" type="pres">
      <dgm:prSet presAssocID="{8F0CE4B8-AE08-064A-B6B6-B2D43905FFD4}" presName="level2Shape" presStyleLbl="node3" presStyleIdx="2" presStyleCnt="3"/>
      <dgm:spPr/>
    </dgm:pt>
    <dgm:pt modelId="{1111C6A0-05DA-4F4A-82D7-044BB0776E72}" type="pres">
      <dgm:prSet presAssocID="{8F0CE4B8-AE08-064A-B6B6-B2D43905FFD4}" presName="hierChild3" presStyleCnt="0"/>
      <dgm:spPr/>
    </dgm:pt>
    <dgm:pt modelId="{1D526833-3384-8C45-8679-213DA2EB551B}" type="pres">
      <dgm:prSet presAssocID="{AA7EECE2-C23B-9A4B-9A7C-138A38CB2C0E}" presName="bgShapesFlow" presStyleCnt="0"/>
      <dgm:spPr/>
    </dgm:pt>
    <dgm:pt modelId="{4AFD3649-ED85-5249-B74C-8DA704F84365}" type="pres">
      <dgm:prSet presAssocID="{8DAF92BC-BE45-504D-B13F-E61D93CA17EF}" presName="rectComp" presStyleCnt="0"/>
      <dgm:spPr/>
    </dgm:pt>
    <dgm:pt modelId="{1CCC65C3-26CD-B94B-83C3-CA1E3E443EB4}" type="pres">
      <dgm:prSet presAssocID="{8DAF92BC-BE45-504D-B13F-E61D93CA17EF}" presName="bgRect" presStyleLbl="bgShp" presStyleIdx="0" presStyleCnt="3"/>
      <dgm:spPr/>
    </dgm:pt>
    <dgm:pt modelId="{6E19F138-FF17-4346-A6C1-BB18C3260BCE}" type="pres">
      <dgm:prSet presAssocID="{8DAF92BC-BE45-504D-B13F-E61D93CA17EF}" presName="bgRectTx" presStyleLbl="bgShp" presStyleIdx="0" presStyleCnt="3">
        <dgm:presLayoutVars>
          <dgm:bulletEnabled val="1"/>
        </dgm:presLayoutVars>
      </dgm:prSet>
      <dgm:spPr/>
    </dgm:pt>
    <dgm:pt modelId="{3B691CA1-094C-414B-89E3-5EAB8CD50B4C}" type="pres">
      <dgm:prSet presAssocID="{8DAF92BC-BE45-504D-B13F-E61D93CA17EF}" presName="spComp" presStyleCnt="0"/>
      <dgm:spPr/>
    </dgm:pt>
    <dgm:pt modelId="{2C9599B3-2DAB-BC42-955A-85353FC68022}" type="pres">
      <dgm:prSet presAssocID="{8DAF92BC-BE45-504D-B13F-E61D93CA17EF}" presName="vSp" presStyleCnt="0"/>
      <dgm:spPr/>
    </dgm:pt>
    <dgm:pt modelId="{4173B829-5048-A643-882D-03ECEE1B2148}" type="pres">
      <dgm:prSet presAssocID="{3B7707E9-BA3C-874A-8456-95B7DBDAEB6E}" presName="rectComp" presStyleCnt="0"/>
      <dgm:spPr/>
    </dgm:pt>
    <dgm:pt modelId="{EE3445E8-14FC-764D-92C0-1C8C8BB7DC49}" type="pres">
      <dgm:prSet presAssocID="{3B7707E9-BA3C-874A-8456-95B7DBDAEB6E}" presName="bgRect" presStyleLbl="bgShp" presStyleIdx="1" presStyleCnt="3"/>
      <dgm:spPr/>
    </dgm:pt>
    <dgm:pt modelId="{3A7267C2-2F82-DA4A-8007-5AC3510ABECC}" type="pres">
      <dgm:prSet presAssocID="{3B7707E9-BA3C-874A-8456-95B7DBDAEB6E}" presName="bgRectTx" presStyleLbl="bgShp" presStyleIdx="1" presStyleCnt="3">
        <dgm:presLayoutVars>
          <dgm:bulletEnabled val="1"/>
        </dgm:presLayoutVars>
      </dgm:prSet>
      <dgm:spPr/>
    </dgm:pt>
    <dgm:pt modelId="{7343B84C-1DA8-B24B-AAFF-49F5E70B671F}" type="pres">
      <dgm:prSet presAssocID="{3B7707E9-BA3C-874A-8456-95B7DBDAEB6E}" presName="spComp" presStyleCnt="0"/>
      <dgm:spPr/>
    </dgm:pt>
    <dgm:pt modelId="{4E2256ED-2F1F-664D-8195-B1C84B099506}" type="pres">
      <dgm:prSet presAssocID="{3B7707E9-BA3C-874A-8456-95B7DBDAEB6E}" presName="vSp" presStyleCnt="0"/>
      <dgm:spPr/>
    </dgm:pt>
    <dgm:pt modelId="{52264154-8CA3-5641-9914-CF056CE80674}" type="pres">
      <dgm:prSet presAssocID="{C9944A22-E095-274C-907C-875983902370}" presName="rectComp" presStyleCnt="0"/>
      <dgm:spPr/>
    </dgm:pt>
    <dgm:pt modelId="{F8995CF8-1589-8C45-A867-159BD94F4EAA}" type="pres">
      <dgm:prSet presAssocID="{C9944A22-E095-274C-907C-875983902370}" presName="bgRect" presStyleLbl="bgShp" presStyleIdx="2" presStyleCnt="3"/>
      <dgm:spPr/>
    </dgm:pt>
    <dgm:pt modelId="{ABCD0F02-DA08-5945-9256-FA19A13EB819}" type="pres">
      <dgm:prSet presAssocID="{C9944A22-E095-274C-907C-875983902370}" presName="bgRectTx" presStyleLbl="bgShp" presStyleIdx="2" presStyleCnt="3">
        <dgm:presLayoutVars>
          <dgm:bulletEnabled val="1"/>
        </dgm:presLayoutVars>
      </dgm:prSet>
      <dgm:spPr/>
    </dgm:pt>
  </dgm:ptLst>
  <dgm:cxnLst>
    <dgm:cxn modelId="{D34C9509-CAB5-384E-9355-2C16AAC197F9}" srcId="{AA7EECE2-C23B-9A4B-9A7C-138A38CB2C0E}" destId="{3B7707E9-BA3C-874A-8456-95B7DBDAEB6E}" srcOrd="2" destOrd="0" parTransId="{0A43A9CC-060D-B84F-A3A3-FBE12C2C49CC}" sibTransId="{77ADD0D9-F24F-034B-A353-3AD50EC4AA6A}"/>
    <dgm:cxn modelId="{CAA1A30E-0F82-E442-9396-618D1DCC9822}" type="presOf" srcId="{EC139759-2BB0-A14B-B1E2-EC26133EE3BD}" destId="{E0E18CE2-479C-2E4B-B80A-FEAEE3999DDD}" srcOrd="0" destOrd="0" presId="urn:microsoft.com/office/officeart/2005/8/layout/hierarchy6"/>
    <dgm:cxn modelId="{A033D710-0F8E-B04B-9253-47ED338969C6}" srcId="{0130599D-ED95-E34A-AB53-C05249340A53}" destId="{5C4A16C1-3554-DC42-B8CF-C55707CAC137}" srcOrd="0" destOrd="0" parTransId="{6125E960-1601-A445-85A7-6E511A7AC6BA}" sibTransId="{B31AA341-7802-1945-9439-CE5796098E5E}"/>
    <dgm:cxn modelId="{D1319512-27AA-B041-B250-56D1CC5CBB1A}" srcId="{0130599D-ED95-E34A-AB53-C05249340A53}" destId="{01818B02-48C4-3D4F-9A6C-A3269490E15E}" srcOrd="1" destOrd="0" parTransId="{B5068158-4658-9A4D-BFEF-29E7164CAA20}" sibTransId="{A9029661-2F9E-3B4D-B268-C13D1EC9B6E5}"/>
    <dgm:cxn modelId="{69214325-D9EF-9448-A805-D4762DA29648}" srcId="{AA7EECE2-C23B-9A4B-9A7C-138A38CB2C0E}" destId="{C9944A22-E095-274C-907C-875983902370}" srcOrd="3" destOrd="0" parTransId="{03A99D2E-208E-D948-AB04-E2EABB5732D7}" sibTransId="{A9A8EE7C-9679-9F47-AA59-387D150383B8}"/>
    <dgm:cxn modelId="{B9ED7C29-9D04-7847-91B8-6556D2D63966}" type="presOf" srcId="{AA7EECE2-C23B-9A4B-9A7C-138A38CB2C0E}" destId="{1B16455B-DE7B-794C-BDE8-707A429ADF1F}" srcOrd="0" destOrd="0" presId="urn:microsoft.com/office/officeart/2005/8/layout/hierarchy6"/>
    <dgm:cxn modelId="{63D18A33-E89B-404F-9D11-3C483CCB5471}" type="presOf" srcId="{AA4692A9-EFD3-DC4A-9334-24FCD6B09847}" destId="{9A7CC621-AE3D-7749-920F-7C5F190BD2E6}" srcOrd="0" destOrd="0" presId="urn:microsoft.com/office/officeart/2005/8/layout/hierarchy6"/>
    <dgm:cxn modelId="{40FB5435-70DB-8543-8580-5DA7AF639CA8}" type="presOf" srcId="{0130599D-ED95-E34A-AB53-C05249340A53}" destId="{6EAEF76B-75F9-C34F-B608-405A5F4BA707}" srcOrd="0" destOrd="0" presId="urn:microsoft.com/office/officeart/2005/8/layout/hierarchy6"/>
    <dgm:cxn modelId="{126F353D-D98E-FC42-AEDB-CF73D34960CF}" type="presOf" srcId="{8DAF92BC-BE45-504D-B13F-E61D93CA17EF}" destId="{6E19F138-FF17-4346-A6C1-BB18C3260BCE}" srcOrd="1" destOrd="0" presId="urn:microsoft.com/office/officeart/2005/8/layout/hierarchy6"/>
    <dgm:cxn modelId="{9487E94E-8D93-A54D-AC4E-7830EA315C16}" type="presOf" srcId="{6125E960-1601-A445-85A7-6E511A7AC6BA}" destId="{9B762419-DF95-A347-83B9-1E8AF7EF8DD3}" srcOrd="0" destOrd="0" presId="urn:microsoft.com/office/officeart/2005/8/layout/hierarchy6"/>
    <dgm:cxn modelId="{0F582D51-8406-EC4B-8979-15C0C06ADCCB}" type="presOf" srcId="{C9944A22-E095-274C-907C-875983902370}" destId="{ABCD0F02-DA08-5945-9256-FA19A13EB819}" srcOrd="1" destOrd="0" presId="urn:microsoft.com/office/officeart/2005/8/layout/hierarchy6"/>
    <dgm:cxn modelId="{11954454-8228-FA46-B633-095C924E01FF}" srcId="{AA7EECE2-C23B-9A4B-9A7C-138A38CB2C0E}" destId="{8DAF92BC-BE45-504D-B13F-E61D93CA17EF}" srcOrd="1" destOrd="0" parTransId="{09422749-D34A-1E41-B8A8-BE395971925B}" sibTransId="{08A083D4-506D-134F-86B1-240355635981}"/>
    <dgm:cxn modelId="{0D3A2761-EA2D-DB4C-9406-06A083B416BE}" srcId="{AA7EECE2-C23B-9A4B-9A7C-138A38CB2C0E}" destId="{50419356-C318-134F-B607-E5C9FDB2D785}" srcOrd="0" destOrd="0" parTransId="{79B12B36-91C3-6F4C-BE9A-E1CEFF70DAFC}" sibTransId="{09FBDFD9-3AFE-674B-BD40-B54B10A91111}"/>
    <dgm:cxn modelId="{5A72C867-16B5-CF4C-813F-CD58E84DAECB}" type="presOf" srcId="{5C4A16C1-3554-DC42-B8CF-C55707CAC137}" destId="{D635BE8E-DA43-1E42-BC05-396876CC5963}" srcOrd="0" destOrd="0" presId="urn:microsoft.com/office/officeart/2005/8/layout/hierarchy6"/>
    <dgm:cxn modelId="{A15E4068-0A2C-DF43-A355-A15D8EB44617}" type="presOf" srcId="{C9944A22-E095-274C-907C-875983902370}" destId="{F8995CF8-1589-8C45-A867-159BD94F4EAA}" srcOrd="0" destOrd="0" presId="urn:microsoft.com/office/officeart/2005/8/layout/hierarchy6"/>
    <dgm:cxn modelId="{B6682570-C8EE-714D-AE7F-62332610F100}" type="presOf" srcId="{DA3A0641-6EE0-964E-A6BF-7FE903B9C6E6}" destId="{CA28647E-EF72-2C4B-A6F5-932352E95609}" srcOrd="0" destOrd="0" presId="urn:microsoft.com/office/officeart/2005/8/layout/hierarchy6"/>
    <dgm:cxn modelId="{BD1F837C-F8B4-D847-B984-D3FFF2739BD5}" srcId="{50419356-C318-134F-B607-E5C9FDB2D785}" destId="{0130599D-ED95-E34A-AB53-C05249340A53}" srcOrd="0" destOrd="0" parTransId="{BE8E2D06-25D7-4440-A6C4-AB7539CC6ADC}" sibTransId="{4FFA25AA-06BF-9645-80EC-C968D13244B3}"/>
    <dgm:cxn modelId="{92AA6EAA-BEC3-F142-8070-6E87D55FEB25}" type="presOf" srcId="{50419356-C318-134F-B607-E5C9FDB2D785}" destId="{E87EEE44-4156-5641-BD8B-FA4F1EDF1A8E}" srcOrd="0" destOrd="0" presId="urn:microsoft.com/office/officeart/2005/8/layout/hierarchy6"/>
    <dgm:cxn modelId="{5E645DAC-F658-F24C-A8E8-287993C19C02}" type="presOf" srcId="{8F0CE4B8-AE08-064A-B6B6-B2D43905FFD4}" destId="{621C8FF4-2751-1749-82C8-BC08BD9C4197}" srcOrd="0" destOrd="0" presId="urn:microsoft.com/office/officeart/2005/8/layout/hierarchy6"/>
    <dgm:cxn modelId="{2F6724B3-18D6-7045-B644-C4FCE9666C29}" type="presOf" srcId="{B5068158-4658-9A4D-BFEF-29E7164CAA20}" destId="{8051E9D2-20FD-A34E-8EB7-5E73A11F8E4A}" srcOrd="0" destOrd="0" presId="urn:microsoft.com/office/officeart/2005/8/layout/hierarchy6"/>
    <dgm:cxn modelId="{BF2770BC-E5BE-7740-8DD9-0738A557160F}" type="presOf" srcId="{BE8E2D06-25D7-4440-A6C4-AB7539CC6ADC}" destId="{53D0119D-1071-F34F-9FED-43D2289B7DDF}" srcOrd="0" destOrd="0" presId="urn:microsoft.com/office/officeart/2005/8/layout/hierarchy6"/>
    <dgm:cxn modelId="{F1FE91C9-530E-C64E-8E3E-78C45B28C4E4}" type="presOf" srcId="{8DAF92BC-BE45-504D-B13F-E61D93CA17EF}" destId="{1CCC65C3-26CD-B94B-83C3-CA1E3E443EB4}" srcOrd="0" destOrd="0" presId="urn:microsoft.com/office/officeart/2005/8/layout/hierarchy6"/>
    <dgm:cxn modelId="{3672B5C9-59B8-554B-A140-FF4869EBA4A2}" srcId="{50419356-C318-134F-B607-E5C9FDB2D785}" destId="{AA4692A9-EFD3-DC4A-9334-24FCD6B09847}" srcOrd="1" destOrd="0" parTransId="{DA3A0641-6EE0-964E-A6BF-7FE903B9C6E6}" sibTransId="{43683B00-987C-454F-9986-80DB3952B7C2}"/>
    <dgm:cxn modelId="{DA47CADE-449B-3E47-845E-7BC9E422AA4E}" srcId="{AA4692A9-EFD3-DC4A-9334-24FCD6B09847}" destId="{8F0CE4B8-AE08-064A-B6B6-B2D43905FFD4}" srcOrd="0" destOrd="0" parTransId="{EC139759-2BB0-A14B-B1E2-EC26133EE3BD}" sibTransId="{E6A4687D-40E5-BD4A-A30E-6A1851BC40B3}"/>
    <dgm:cxn modelId="{FD1163E0-1ACE-C74F-AFC0-BEE13B6C1668}" type="presOf" srcId="{3B7707E9-BA3C-874A-8456-95B7DBDAEB6E}" destId="{3A7267C2-2F82-DA4A-8007-5AC3510ABECC}" srcOrd="1" destOrd="0" presId="urn:microsoft.com/office/officeart/2005/8/layout/hierarchy6"/>
    <dgm:cxn modelId="{376ACCE2-77E5-9A45-8618-3516FBC8F965}" type="presOf" srcId="{3B7707E9-BA3C-874A-8456-95B7DBDAEB6E}" destId="{EE3445E8-14FC-764D-92C0-1C8C8BB7DC49}" srcOrd="0" destOrd="0" presId="urn:microsoft.com/office/officeart/2005/8/layout/hierarchy6"/>
    <dgm:cxn modelId="{8F73DAF7-DD7D-FF40-A44C-FD1C46DD59FB}" type="presOf" srcId="{01818B02-48C4-3D4F-9A6C-A3269490E15E}" destId="{3A2C158A-1C6F-9D45-A6F5-9092B36664FF}" srcOrd="0" destOrd="0" presId="urn:microsoft.com/office/officeart/2005/8/layout/hierarchy6"/>
    <dgm:cxn modelId="{432C5A51-C92E-0744-B729-D789F13E0432}" type="presParOf" srcId="{1B16455B-DE7B-794C-BDE8-707A429ADF1F}" destId="{A69BCCBB-EAF6-7B48-A9BA-49C42D041D1B}" srcOrd="0" destOrd="0" presId="urn:microsoft.com/office/officeart/2005/8/layout/hierarchy6"/>
    <dgm:cxn modelId="{E1176DB8-D9C1-5B42-ACB4-9C55CDE5D86C}" type="presParOf" srcId="{A69BCCBB-EAF6-7B48-A9BA-49C42D041D1B}" destId="{A5AF5E7A-0A03-6E42-A774-F1C36FAAD2BB}" srcOrd="0" destOrd="0" presId="urn:microsoft.com/office/officeart/2005/8/layout/hierarchy6"/>
    <dgm:cxn modelId="{FCF3AD7C-F8A4-F449-AD33-FE53C913C1E1}" type="presParOf" srcId="{A69BCCBB-EAF6-7B48-A9BA-49C42D041D1B}" destId="{EA940178-A10A-2A4B-9163-2AD201304CD9}" srcOrd="1" destOrd="0" presId="urn:microsoft.com/office/officeart/2005/8/layout/hierarchy6"/>
    <dgm:cxn modelId="{C0AD2B4C-9293-8045-8339-0432F6567C5B}" type="presParOf" srcId="{EA940178-A10A-2A4B-9163-2AD201304CD9}" destId="{CC78CAEA-DFD9-7647-8C1B-BFD0C9654C11}" srcOrd="0" destOrd="0" presId="urn:microsoft.com/office/officeart/2005/8/layout/hierarchy6"/>
    <dgm:cxn modelId="{0AB0F068-0BCB-C04B-9D09-C3EFDCCE96BD}" type="presParOf" srcId="{CC78CAEA-DFD9-7647-8C1B-BFD0C9654C11}" destId="{E87EEE44-4156-5641-BD8B-FA4F1EDF1A8E}" srcOrd="0" destOrd="0" presId="urn:microsoft.com/office/officeart/2005/8/layout/hierarchy6"/>
    <dgm:cxn modelId="{9D192B6D-DD7F-A043-8489-8AC4C0366EE6}" type="presParOf" srcId="{CC78CAEA-DFD9-7647-8C1B-BFD0C9654C11}" destId="{714E14ED-97AD-0A4D-AC71-06C375E7BA81}" srcOrd="1" destOrd="0" presId="urn:microsoft.com/office/officeart/2005/8/layout/hierarchy6"/>
    <dgm:cxn modelId="{38097A98-FBCC-E64F-8708-97D6619827F6}" type="presParOf" srcId="{714E14ED-97AD-0A4D-AC71-06C375E7BA81}" destId="{53D0119D-1071-F34F-9FED-43D2289B7DDF}" srcOrd="0" destOrd="0" presId="urn:microsoft.com/office/officeart/2005/8/layout/hierarchy6"/>
    <dgm:cxn modelId="{CB8479F3-194F-6C4A-BCCE-ED93D2F722D5}" type="presParOf" srcId="{714E14ED-97AD-0A4D-AC71-06C375E7BA81}" destId="{B19CAC43-E61D-5445-BEA8-3EFFC6A4B16D}" srcOrd="1" destOrd="0" presId="urn:microsoft.com/office/officeart/2005/8/layout/hierarchy6"/>
    <dgm:cxn modelId="{B95E2D6B-93E0-DD43-B459-5538801C0A01}" type="presParOf" srcId="{B19CAC43-E61D-5445-BEA8-3EFFC6A4B16D}" destId="{6EAEF76B-75F9-C34F-B608-405A5F4BA707}" srcOrd="0" destOrd="0" presId="urn:microsoft.com/office/officeart/2005/8/layout/hierarchy6"/>
    <dgm:cxn modelId="{56B55C62-9C06-014E-80A6-2B01CB9E050C}" type="presParOf" srcId="{B19CAC43-E61D-5445-BEA8-3EFFC6A4B16D}" destId="{A12C781D-820B-8B44-902D-000BD23F8EF8}" srcOrd="1" destOrd="0" presId="urn:microsoft.com/office/officeart/2005/8/layout/hierarchy6"/>
    <dgm:cxn modelId="{62999D89-0D5E-C047-A671-32F0B6F84108}" type="presParOf" srcId="{A12C781D-820B-8B44-902D-000BD23F8EF8}" destId="{9B762419-DF95-A347-83B9-1E8AF7EF8DD3}" srcOrd="0" destOrd="0" presId="urn:microsoft.com/office/officeart/2005/8/layout/hierarchy6"/>
    <dgm:cxn modelId="{02F2AD7A-1E90-7D4D-972B-2AD7E12B501F}" type="presParOf" srcId="{A12C781D-820B-8B44-902D-000BD23F8EF8}" destId="{0700D8D8-1BC6-014D-8172-0C888571B8F5}" srcOrd="1" destOrd="0" presId="urn:microsoft.com/office/officeart/2005/8/layout/hierarchy6"/>
    <dgm:cxn modelId="{1D744E93-D0A5-BA4F-9534-650BC8A9682D}" type="presParOf" srcId="{0700D8D8-1BC6-014D-8172-0C888571B8F5}" destId="{D635BE8E-DA43-1E42-BC05-396876CC5963}" srcOrd="0" destOrd="0" presId="urn:microsoft.com/office/officeart/2005/8/layout/hierarchy6"/>
    <dgm:cxn modelId="{6F5ECA6A-FF8E-164E-B89F-C035AD75CDAB}" type="presParOf" srcId="{0700D8D8-1BC6-014D-8172-0C888571B8F5}" destId="{F6F780A0-82F4-B241-96FD-E876E2A86250}" srcOrd="1" destOrd="0" presId="urn:microsoft.com/office/officeart/2005/8/layout/hierarchy6"/>
    <dgm:cxn modelId="{7EEB7827-9F38-4644-8116-6DCDB090362A}" type="presParOf" srcId="{A12C781D-820B-8B44-902D-000BD23F8EF8}" destId="{8051E9D2-20FD-A34E-8EB7-5E73A11F8E4A}" srcOrd="2" destOrd="0" presId="urn:microsoft.com/office/officeart/2005/8/layout/hierarchy6"/>
    <dgm:cxn modelId="{E9C0A106-223E-A040-BA94-3867513130B7}" type="presParOf" srcId="{A12C781D-820B-8B44-902D-000BD23F8EF8}" destId="{59761F27-4CC9-9A4A-BCA5-B8D5EB307F21}" srcOrd="3" destOrd="0" presId="urn:microsoft.com/office/officeart/2005/8/layout/hierarchy6"/>
    <dgm:cxn modelId="{CB1AA10C-4585-4748-8378-12C929B75331}" type="presParOf" srcId="{59761F27-4CC9-9A4A-BCA5-B8D5EB307F21}" destId="{3A2C158A-1C6F-9D45-A6F5-9092B36664FF}" srcOrd="0" destOrd="0" presId="urn:microsoft.com/office/officeart/2005/8/layout/hierarchy6"/>
    <dgm:cxn modelId="{35E440AE-ABCC-7441-9A4B-87F46170DAB5}" type="presParOf" srcId="{59761F27-4CC9-9A4A-BCA5-B8D5EB307F21}" destId="{591D6AF5-0E36-984E-8960-CBB53E10B108}" srcOrd="1" destOrd="0" presId="urn:microsoft.com/office/officeart/2005/8/layout/hierarchy6"/>
    <dgm:cxn modelId="{E51CA085-ED6B-AF4F-8782-E6F43876589C}" type="presParOf" srcId="{714E14ED-97AD-0A4D-AC71-06C375E7BA81}" destId="{CA28647E-EF72-2C4B-A6F5-932352E95609}" srcOrd="2" destOrd="0" presId="urn:microsoft.com/office/officeart/2005/8/layout/hierarchy6"/>
    <dgm:cxn modelId="{BD9B22CE-97DF-1D49-9FFC-43EA13CB7916}" type="presParOf" srcId="{714E14ED-97AD-0A4D-AC71-06C375E7BA81}" destId="{A7D812FA-05A9-F943-A184-B8C8A048EDC3}" srcOrd="3" destOrd="0" presId="urn:microsoft.com/office/officeart/2005/8/layout/hierarchy6"/>
    <dgm:cxn modelId="{DE9488E3-6FC1-C54F-825C-33B2BC0E2D25}" type="presParOf" srcId="{A7D812FA-05A9-F943-A184-B8C8A048EDC3}" destId="{9A7CC621-AE3D-7749-920F-7C5F190BD2E6}" srcOrd="0" destOrd="0" presId="urn:microsoft.com/office/officeart/2005/8/layout/hierarchy6"/>
    <dgm:cxn modelId="{18E885C0-9858-9E48-B305-91C2DE1843F3}" type="presParOf" srcId="{A7D812FA-05A9-F943-A184-B8C8A048EDC3}" destId="{921F6FE2-EDB8-3240-AFD7-FDB4BE1CFA0D}" srcOrd="1" destOrd="0" presId="urn:microsoft.com/office/officeart/2005/8/layout/hierarchy6"/>
    <dgm:cxn modelId="{70ED6ED0-97FC-3D4F-B8F7-977E5DE5921D}" type="presParOf" srcId="{921F6FE2-EDB8-3240-AFD7-FDB4BE1CFA0D}" destId="{E0E18CE2-479C-2E4B-B80A-FEAEE3999DDD}" srcOrd="0" destOrd="0" presId="urn:microsoft.com/office/officeart/2005/8/layout/hierarchy6"/>
    <dgm:cxn modelId="{5088B42D-A453-184A-9BB7-846F718C56CB}" type="presParOf" srcId="{921F6FE2-EDB8-3240-AFD7-FDB4BE1CFA0D}" destId="{15F1FDB2-3000-1246-B785-F25DE07C6DE1}" srcOrd="1" destOrd="0" presId="urn:microsoft.com/office/officeart/2005/8/layout/hierarchy6"/>
    <dgm:cxn modelId="{472C82AD-5C4D-F648-B66C-8120FFDAAA57}" type="presParOf" srcId="{15F1FDB2-3000-1246-B785-F25DE07C6DE1}" destId="{621C8FF4-2751-1749-82C8-BC08BD9C4197}" srcOrd="0" destOrd="0" presId="urn:microsoft.com/office/officeart/2005/8/layout/hierarchy6"/>
    <dgm:cxn modelId="{D029290F-BBD8-A34C-A76D-A4BCF0D59B25}" type="presParOf" srcId="{15F1FDB2-3000-1246-B785-F25DE07C6DE1}" destId="{1111C6A0-05DA-4F4A-82D7-044BB0776E72}" srcOrd="1" destOrd="0" presId="urn:microsoft.com/office/officeart/2005/8/layout/hierarchy6"/>
    <dgm:cxn modelId="{E6C5E07E-9023-884C-AAC6-2EC51A202D23}" type="presParOf" srcId="{1B16455B-DE7B-794C-BDE8-707A429ADF1F}" destId="{1D526833-3384-8C45-8679-213DA2EB551B}" srcOrd="1" destOrd="0" presId="urn:microsoft.com/office/officeart/2005/8/layout/hierarchy6"/>
    <dgm:cxn modelId="{46972059-ECFC-9D4B-8FC9-274C9E46C628}" type="presParOf" srcId="{1D526833-3384-8C45-8679-213DA2EB551B}" destId="{4AFD3649-ED85-5249-B74C-8DA704F84365}" srcOrd="0" destOrd="0" presId="urn:microsoft.com/office/officeart/2005/8/layout/hierarchy6"/>
    <dgm:cxn modelId="{DFCF3965-0959-0F4A-BDA7-D5073CC65FA3}" type="presParOf" srcId="{4AFD3649-ED85-5249-B74C-8DA704F84365}" destId="{1CCC65C3-26CD-B94B-83C3-CA1E3E443EB4}" srcOrd="0" destOrd="0" presId="urn:microsoft.com/office/officeart/2005/8/layout/hierarchy6"/>
    <dgm:cxn modelId="{F3D086AE-2258-EB4F-913E-0988BAC2414A}" type="presParOf" srcId="{4AFD3649-ED85-5249-B74C-8DA704F84365}" destId="{6E19F138-FF17-4346-A6C1-BB18C3260BCE}" srcOrd="1" destOrd="0" presId="urn:microsoft.com/office/officeart/2005/8/layout/hierarchy6"/>
    <dgm:cxn modelId="{5DB6A812-6EDB-2E4C-824D-05C0F2CE0E58}" type="presParOf" srcId="{1D526833-3384-8C45-8679-213DA2EB551B}" destId="{3B691CA1-094C-414B-89E3-5EAB8CD50B4C}" srcOrd="1" destOrd="0" presId="urn:microsoft.com/office/officeart/2005/8/layout/hierarchy6"/>
    <dgm:cxn modelId="{E7B23689-AF16-4140-A7F7-ECC24C23CF25}" type="presParOf" srcId="{3B691CA1-094C-414B-89E3-5EAB8CD50B4C}" destId="{2C9599B3-2DAB-BC42-955A-85353FC68022}" srcOrd="0" destOrd="0" presId="urn:microsoft.com/office/officeart/2005/8/layout/hierarchy6"/>
    <dgm:cxn modelId="{F0B1C4ED-18AB-4F4F-B327-672AA987FD12}" type="presParOf" srcId="{1D526833-3384-8C45-8679-213DA2EB551B}" destId="{4173B829-5048-A643-882D-03ECEE1B2148}" srcOrd="2" destOrd="0" presId="urn:microsoft.com/office/officeart/2005/8/layout/hierarchy6"/>
    <dgm:cxn modelId="{ECE1D876-4A86-D141-B3F4-362904F89E14}" type="presParOf" srcId="{4173B829-5048-A643-882D-03ECEE1B2148}" destId="{EE3445E8-14FC-764D-92C0-1C8C8BB7DC49}" srcOrd="0" destOrd="0" presId="urn:microsoft.com/office/officeart/2005/8/layout/hierarchy6"/>
    <dgm:cxn modelId="{00238E22-469A-754D-8386-2535EEC03FD5}" type="presParOf" srcId="{4173B829-5048-A643-882D-03ECEE1B2148}" destId="{3A7267C2-2F82-DA4A-8007-5AC3510ABECC}" srcOrd="1" destOrd="0" presId="urn:microsoft.com/office/officeart/2005/8/layout/hierarchy6"/>
    <dgm:cxn modelId="{9605F4C2-2B9B-F445-9EF2-0F2417FED1D1}" type="presParOf" srcId="{1D526833-3384-8C45-8679-213DA2EB551B}" destId="{7343B84C-1DA8-B24B-AAFF-49F5E70B671F}" srcOrd="3" destOrd="0" presId="urn:microsoft.com/office/officeart/2005/8/layout/hierarchy6"/>
    <dgm:cxn modelId="{18AC25B6-722A-3143-BFE4-79839589B3EF}" type="presParOf" srcId="{7343B84C-1DA8-B24B-AAFF-49F5E70B671F}" destId="{4E2256ED-2F1F-664D-8195-B1C84B099506}" srcOrd="0" destOrd="0" presId="urn:microsoft.com/office/officeart/2005/8/layout/hierarchy6"/>
    <dgm:cxn modelId="{98CFEFC4-0E76-9B48-820D-826C0FBA7C60}" type="presParOf" srcId="{1D526833-3384-8C45-8679-213DA2EB551B}" destId="{52264154-8CA3-5641-9914-CF056CE80674}" srcOrd="4" destOrd="0" presId="urn:microsoft.com/office/officeart/2005/8/layout/hierarchy6"/>
    <dgm:cxn modelId="{351B3044-BBBC-C746-B150-0569B1056098}" type="presParOf" srcId="{52264154-8CA3-5641-9914-CF056CE80674}" destId="{F8995CF8-1589-8C45-A867-159BD94F4EAA}" srcOrd="0" destOrd="0" presId="urn:microsoft.com/office/officeart/2005/8/layout/hierarchy6"/>
    <dgm:cxn modelId="{44157EF1-1E76-124D-A54A-CC49924F95BB}" type="presParOf" srcId="{52264154-8CA3-5641-9914-CF056CE80674}" destId="{ABCD0F02-DA08-5945-9256-FA19A13EB819}"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A33FC-7514-9847-91F0-C2EA9924F95C}">
      <dsp:nvSpPr>
        <dsp:cNvPr id="0" name=""/>
        <dsp:cNvSpPr/>
      </dsp:nvSpPr>
      <dsp:spPr>
        <a:xfrm>
          <a:off x="0" y="391534"/>
          <a:ext cx="3947088" cy="3947088"/>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2B00908-613D-2241-A9D4-763A2CB9B866}">
      <dsp:nvSpPr>
        <dsp:cNvPr id="0" name=""/>
        <dsp:cNvSpPr/>
      </dsp:nvSpPr>
      <dsp:spPr>
        <a:xfrm>
          <a:off x="1973544" y="391534"/>
          <a:ext cx="4604935" cy="394708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err="1"/>
            <a:t>RNAseq</a:t>
          </a:r>
          <a:r>
            <a:rPr lang="pt-BR" sz="2400" kern="1200" baseline="0" dirty="0"/>
            <a:t> </a:t>
          </a:r>
          <a:r>
            <a:rPr lang="pt-BR" sz="2400" kern="1200" baseline="0" dirty="0" err="1"/>
            <a:t>mapping</a:t>
          </a:r>
          <a:endParaRPr lang="pt-BR" sz="2400" kern="1200" dirty="0"/>
        </a:p>
      </dsp:txBody>
      <dsp:txXfrm>
        <a:off x="1973544" y="391534"/>
        <a:ext cx="2302467" cy="1184128"/>
      </dsp:txXfrm>
    </dsp:sp>
    <dsp:sp modelId="{939792F4-B2BD-E44D-94A0-84780D2DA40C}">
      <dsp:nvSpPr>
        <dsp:cNvPr id="0" name=""/>
        <dsp:cNvSpPr/>
      </dsp:nvSpPr>
      <dsp:spPr>
        <a:xfrm>
          <a:off x="690741" y="1575663"/>
          <a:ext cx="2565604" cy="2565604"/>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EF0987E-C7FE-9947-897F-61932AFDE888}">
      <dsp:nvSpPr>
        <dsp:cNvPr id="0" name=""/>
        <dsp:cNvSpPr/>
      </dsp:nvSpPr>
      <dsp:spPr>
        <a:xfrm>
          <a:off x="1973544" y="1575663"/>
          <a:ext cx="4604935" cy="2565604"/>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a:t>Re-</a:t>
          </a:r>
          <a:r>
            <a:rPr lang="pt-BR" sz="2400" kern="1200" dirty="0" err="1"/>
            <a:t>annotation</a:t>
          </a:r>
          <a:endParaRPr lang="pt-BR" sz="2400" kern="1200" dirty="0"/>
        </a:p>
      </dsp:txBody>
      <dsp:txXfrm>
        <a:off x="1973544" y="1575663"/>
        <a:ext cx="2302467" cy="1184125"/>
      </dsp:txXfrm>
    </dsp:sp>
    <dsp:sp modelId="{6B639DEA-88B3-164A-8E5B-CC26DDC8CF76}">
      <dsp:nvSpPr>
        <dsp:cNvPr id="0" name=""/>
        <dsp:cNvSpPr/>
      </dsp:nvSpPr>
      <dsp:spPr>
        <a:xfrm>
          <a:off x="1381481" y="2759788"/>
          <a:ext cx="1184125" cy="1184125"/>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7B436A0-4394-E349-8580-4CB7669BE620}">
      <dsp:nvSpPr>
        <dsp:cNvPr id="0" name=""/>
        <dsp:cNvSpPr/>
      </dsp:nvSpPr>
      <dsp:spPr>
        <a:xfrm>
          <a:off x="1973544" y="2759788"/>
          <a:ext cx="4604935" cy="1184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a:t>Local  </a:t>
          </a:r>
          <a:r>
            <a:rPr lang="pt-BR" sz="2400" kern="1200" dirty="0" err="1"/>
            <a:t>DataBase</a:t>
          </a:r>
          <a:endParaRPr lang="pt-BR" sz="2400" kern="1200" dirty="0"/>
        </a:p>
      </dsp:txBody>
      <dsp:txXfrm>
        <a:off x="1973544" y="2759788"/>
        <a:ext cx="2302467" cy="1184125"/>
      </dsp:txXfrm>
    </dsp:sp>
    <dsp:sp modelId="{4AA68B5C-1F09-CD4A-A10C-FF882223BC41}">
      <dsp:nvSpPr>
        <dsp:cNvPr id="0" name=""/>
        <dsp:cNvSpPr/>
      </dsp:nvSpPr>
      <dsp:spPr>
        <a:xfrm>
          <a:off x="4276012" y="391534"/>
          <a:ext cx="2302467" cy="118412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None/>
            <a:tabLst/>
            <a:defRPr/>
          </a:pPr>
          <a:endParaRPr lang="pt-BR" sz="1200" kern="1200" dirty="0"/>
        </a:p>
        <a:p>
          <a:pPr marL="114300" lvl="1" indent="0" algn="l" defTabSz="622300">
            <a:lnSpc>
              <a:spcPct val="90000"/>
            </a:lnSpc>
            <a:spcBef>
              <a:spcPct val="0"/>
            </a:spcBef>
            <a:spcAft>
              <a:spcPct val="15000"/>
            </a:spcAft>
            <a:buNone/>
          </a:pPr>
          <a:r>
            <a:rPr lang="pt-BR" sz="1200" kern="1200" dirty="0" err="1"/>
            <a:t>TopHat</a:t>
          </a:r>
          <a:endParaRPr lang="pt-BR" sz="1200" kern="1200" dirty="0"/>
        </a:p>
        <a:p>
          <a:pPr marL="114300" lvl="1" indent="0" algn="l" defTabSz="622300">
            <a:lnSpc>
              <a:spcPct val="90000"/>
            </a:lnSpc>
            <a:spcBef>
              <a:spcPct val="0"/>
            </a:spcBef>
            <a:spcAft>
              <a:spcPct val="15000"/>
            </a:spcAft>
            <a:buNone/>
          </a:pPr>
          <a:r>
            <a:rPr lang="pt-BR" sz="1200" kern="1200" dirty="0" err="1"/>
            <a:t>PacBio</a:t>
          </a:r>
          <a:r>
            <a:rPr lang="pt-BR" sz="1200" kern="1200" dirty="0"/>
            <a:t> (</a:t>
          </a:r>
          <a:r>
            <a:rPr lang="pt-BR" sz="1200" kern="1200" dirty="0" err="1"/>
            <a:t>Gmap</a:t>
          </a:r>
          <a:r>
            <a:rPr lang="pt-BR" sz="1200" kern="1200" dirty="0"/>
            <a:t>)</a:t>
          </a:r>
        </a:p>
      </dsp:txBody>
      <dsp:txXfrm>
        <a:off x="4276012" y="391534"/>
        <a:ext cx="2302467" cy="1184128"/>
      </dsp:txXfrm>
    </dsp:sp>
    <dsp:sp modelId="{ACDB85AC-A842-7F40-8047-23F6219BA321}">
      <dsp:nvSpPr>
        <dsp:cNvPr id="0" name=""/>
        <dsp:cNvSpPr/>
      </dsp:nvSpPr>
      <dsp:spPr>
        <a:xfrm>
          <a:off x="4276012" y="1575663"/>
          <a:ext cx="2302467" cy="118412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pt-BR" sz="1200" kern="1200" dirty="0"/>
            <a:t>De novo gene </a:t>
          </a:r>
          <a:r>
            <a:rPr lang="pt-BR" sz="1200" kern="1200" dirty="0" err="1"/>
            <a:t>prediction</a:t>
          </a:r>
          <a:endParaRPr lang="pt-BR" sz="1200" kern="1200" dirty="0"/>
        </a:p>
        <a:p>
          <a:pPr marL="114300" lvl="1" indent="-114300" algn="l" defTabSz="533400">
            <a:lnSpc>
              <a:spcPct val="90000"/>
            </a:lnSpc>
            <a:spcBef>
              <a:spcPct val="0"/>
            </a:spcBef>
            <a:spcAft>
              <a:spcPct val="15000"/>
            </a:spcAft>
            <a:buChar char="•"/>
          </a:pPr>
          <a:r>
            <a:rPr lang="pt-BR" sz="1200" kern="1200" dirty="0"/>
            <a:t>Maker2</a:t>
          </a:r>
        </a:p>
        <a:p>
          <a:pPr marL="114300" lvl="1" indent="-114300" algn="l" defTabSz="533400">
            <a:lnSpc>
              <a:spcPct val="90000"/>
            </a:lnSpc>
            <a:spcBef>
              <a:spcPct val="0"/>
            </a:spcBef>
            <a:spcAft>
              <a:spcPct val="15000"/>
            </a:spcAft>
            <a:buChar char="•"/>
          </a:pPr>
          <a:r>
            <a:rPr lang="pt-BR" sz="1200" kern="1200" dirty="0"/>
            <a:t>SNAP - Augustus</a:t>
          </a:r>
        </a:p>
      </dsp:txBody>
      <dsp:txXfrm>
        <a:off x="4276012" y="1575663"/>
        <a:ext cx="2302467" cy="1184125"/>
      </dsp:txXfrm>
    </dsp:sp>
    <dsp:sp modelId="{3F87205A-1958-7C41-94D7-16A2450CE1D0}">
      <dsp:nvSpPr>
        <dsp:cNvPr id="0" name=""/>
        <dsp:cNvSpPr/>
      </dsp:nvSpPr>
      <dsp:spPr>
        <a:xfrm>
          <a:off x="4276012" y="2759788"/>
          <a:ext cx="2302467" cy="118412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pt-BR" sz="1200" kern="1200" dirty="0" err="1"/>
            <a:t>InterProScan</a:t>
          </a:r>
          <a:endParaRPr lang="pt-BR" sz="1200" kern="1200" dirty="0"/>
        </a:p>
        <a:p>
          <a:pPr marL="114300" lvl="1" indent="-114300" algn="l" defTabSz="533400">
            <a:lnSpc>
              <a:spcPct val="90000"/>
            </a:lnSpc>
            <a:spcBef>
              <a:spcPct val="0"/>
            </a:spcBef>
            <a:spcAft>
              <a:spcPct val="15000"/>
            </a:spcAft>
            <a:buChar char="•"/>
          </a:pPr>
          <a:r>
            <a:rPr lang="pt-BR" sz="1200" kern="1200" dirty="0"/>
            <a:t>KO</a:t>
          </a:r>
        </a:p>
        <a:p>
          <a:pPr marL="114300" lvl="1" indent="-114300" algn="l" defTabSz="533400">
            <a:lnSpc>
              <a:spcPct val="90000"/>
            </a:lnSpc>
            <a:spcBef>
              <a:spcPct val="0"/>
            </a:spcBef>
            <a:spcAft>
              <a:spcPct val="15000"/>
            </a:spcAft>
            <a:buChar char="•"/>
          </a:pPr>
          <a:r>
            <a:rPr lang="pt-BR" sz="1200" kern="1200" dirty="0" err="1"/>
            <a:t>Uniprot</a:t>
          </a:r>
          <a:endParaRPr lang="pt-BR" sz="1200" kern="1200" dirty="0"/>
        </a:p>
        <a:p>
          <a:pPr marL="114300" lvl="1" indent="-114300" algn="l" defTabSz="533400">
            <a:lnSpc>
              <a:spcPct val="90000"/>
            </a:lnSpc>
            <a:spcBef>
              <a:spcPct val="0"/>
            </a:spcBef>
            <a:spcAft>
              <a:spcPct val="15000"/>
            </a:spcAft>
            <a:buChar char="•"/>
          </a:pPr>
          <a:r>
            <a:rPr lang="pt-BR" sz="1200" kern="1200" dirty="0" err="1"/>
            <a:t>OrthoMCL</a:t>
          </a:r>
          <a:endParaRPr lang="pt-BR" sz="1200" kern="1200" dirty="0"/>
        </a:p>
        <a:p>
          <a:pPr marL="114300" lvl="1" indent="-114300" algn="l" defTabSz="533400">
            <a:lnSpc>
              <a:spcPct val="90000"/>
            </a:lnSpc>
            <a:spcBef>
              <a:spcPct val="0"/>
            </a:spcBef>
            <a:spcAft>
              <a:spcPct val="15000"/>
            </a:spcAft>
            <a:buChar char="•"/>
          </a:pPr>
          <a:r>
            <a:rPr lang="pt-BR" sz="1200" kern="1200" dirty="0"/>
            <a:t>BLAST</a:t>
          </a:r>
        </a:p>
        <a:p>
          <a:pPr marL="114300" lvl="1" indent="-114300" algn="l" defTabSz="533400">
            <a:lnSpc>
              <a:spcPct val="90000"/>
            </a:lnSpc>
            <a:spcBef>
              <a:spcPct val="0"/>
            </a:spcBef>
            <a:spcAft>
              <a:spcPct val="15000"/>
            </a:spcAft>
            <a:buChar char="•"/>
          </a:pPr>
          <a:r>
            <a:rPr lang="pt-BR" sz="1200" b="1" kern="1200" dirty="0" err="1"/>
            <a:t>Synteny</a:t>
          </a:r>
          <a:r>
            <a:rPr lang="pt-BR" sz="1200" b="1" kern="1200" dirty="0"/>
            <a:t> </a:t>
          </a:r>
          <a:r>
            <a:rPr lang="pt-BR" sz="1200" b="1" kern="1200" dirty="0" err="1"/>
            <a:t>Scoring</a:t>
          </a:r>
          <a:endParaRPr lang="pt-BR" sz="1200" b="1" kern="1200" dirty="0"/>
        </a:p>
      </dsp:txBody>
      <dsp:txXfrm>
        <a:off x="4276012" y="2759788"/>
        <a:ext cx="2302467" cy="1184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988BB-2E34-8C4D-91C6-586156AD2FDE}">
      <dsp:nvSpPr>
        <dsp:cNvPr id="0" name=""/>
        <dsp:cNvSpPr/>
      </dsp:nvSpPr>
      <dsp:spPr>
        <a:xfrm>
          <a:off x="581421" y="661"/>
          <a:ext cx="3095624" cy="15478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err="1"/>
            <a:t>PacBio</a:t>
          </a:r>
          <a:r>
            <a:rPr lang="en-US" sz="3400" kern="1200" dirty="0"/>
            <a:t>	</a:t>
          </a:r>
        </a:p>
      </dsp:txBody>
      <dsp:txXfrm>
        <a:off x="626755" y="45995"/>
        <a:ext cx="3004956" cy="1457144"/>
      </dsp:txXfrm>
    </dsp:sp>
    <dsp:sp modelId="{C5240D1B-B8C3-DF47-B75B-F86B144345AF}">
      <dsp:nvSpPr>
        <dsp:cNvPr id="0" name=""/>
        <dsp:cNvSpPr/>
      </dsp:nvSpPr>
      <dsp:spPr>
        <a:xfrm>
          <a:off x="890984" y="1548474"/>
          <a:ext cx="309562" cy="1160859"/>
        </a:xfrm>
        <a:custGeom>
          <a:avLst/>
          <a:gdLst/>
          <a:ahLst/>
          <a:cxnLst/>
          <a:rect l="0" t="0" r="0" b="0"/>
          <a:pathLst>
            <a:path>
              <a:moveTo>
                <a:pt x="0" y="0"/>
              </a:moveTo>
              <a:lnTo>
                <a:pt x="0" y="1160859"/>
              </a:lnTo>
              <a:lnTo>
                <a:pt x="309562" y="11608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BBDFB47-AFE7-3945-A032-6161CD7A8D37}">
      <dsp:nvSpPr>
        <dsp:cNvPr id="0" name=""/>
        <dsp:cNvSpPr/>
      </dsp:nvSpPr>
      <dsp:spPr>
        <a:xfrm>
          <a:off x="1200546" y="1935427"/>
          <a:ext cx="2476499" cy="154781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GMAP	</a:t>
          </a:r>
        </a:p>
      </dsp:txBody>
      <dsp:txXfrm>
        <a:off x="1245880" y="1980761"/>
        <a:ext cx="2385831" cy="1457144"/>
      </dsp:txXfrm>
    </dsp:sp>
    <dsp:sp modelId="{01359652-5AD7-624C-9D90-8913C598D47B}">
      <dsp:nvSpPr>
        <dsp:cNvPr id="0" name=""/>
        <dsp:cNvSpPr/>
      </dsp:nvSpPr>
      <dsp:spPr>
        <a:xfrm>
          <a:off x="890984" y="1548474"/>
          <a:ext cx="309562" cy="3095624"/>
        </a:xfrm>
        <a:custGeom>
          <a:avLst/>
          <a:gdLst/>
          <a:ahLst/>
          <a:cxnLst/>
          <a:rect l="0" t="0" r="0" b="0"/>
          <a:pathLst>
            <a:path>
              <a:moveTo>
                <a:pt x="0" y="0"/>
              </a:moveTo>
              <a:lnTo>
                <a:pt x="0" y="3095624"/>
              </a:lnTo>
              <a:lnTo>
                <a:pt x="309562" y="309562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11023F-FB77-DC41-AF51-1AF26DB79686}">
      <dsp:nvSpPr>
        <dsp:cNvPr id="0" name=""/>
        <dsp:cNvSpPr/>
      </dsp:nvSpPr>
      <dsp:spPr>
        <a:xfrm>
          <a:off x="1200546" y="3870192"/>
          <a:ext cx="2476499" cy="154781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STAR</a:t>
          </a:r>
        </a:p>
      </dsp:txBody>
      <dsp:txXfrm>
        <a:off x="1245880" y="3915526"/>
        <a:ext cx="2385831" cy="1457144"/>
      </dsp:txXfrm>
    </dsp:sp>
    <dsp:sp modelId="{90E47065-9009-6746-9C54-E2E1759F2C10}">
      <dsp:nvSpPr>
        <dsp:cNvPr id="0" name=""/>
        <dsp:cNvSpPr/>
      </dsp:nvSpPr>
      <dsp:spPr>
        <a:xfrm>
          <a:off x="4450953" y="661"/>
          <a:ext cx="3095624" cy="15478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err="1"/>
            <a:t>PacBio</a:t>
          </a:r>
          <a:r>
            <a:rPr lang="en-US" sz="3400" kern="1200" dirty="0"/>
            <a:t> (</a:t>
          </a:r>
          <a:r>
            <a:rPr lang="en-US" sz="3400" kern="1200" dirty="0" err="1"/>
            <a:t>Proovread</a:t>
          </a:r>
          <a:r>
            <a:rPr lang="en-US" sz="3400" kern="1200" dirty="0"/>
            <a:t>)	</a:t>
          </a:r>
        </a:p>
      </dsp:txBody>
      <dsp:txXfrm>
        <a:off x="4496287" y="45995"/>
        <a:ext cx="3004956" cy="1457144"/>
      </dsp:txXfrm>
    </dsp:sp>
    <dsp:sp modelId="{23E3F8A4-E6F1-DF46-84E6-63516A0B513A}">
      <dsp:nvSpPr>
        <dsp:cNvPr id="0" name=""/>
        <dsp:cNvSpPr/>
      </dsp:nvSpPr>
      <dsp:spPr>
        <a:xfrm>
          <a:off x="4760515" y="1548474"/>
          <a:ext cx="309562" cy="1160859"/>
        </a:xfrm>
        <a:custGeom>
          <a:avLst/>
          <a:gdLst/>
          <a:ahLst/>
          <a:cxnLst/>
          <a:rect l="0" t="0" r="0" b="0"/>
          <a:pathLst>
            <a:path>
              <a:moveTo>
                <a:pt x="0" y="0"/>
              </a:moveTo>
              <a:lnTo>
                <a:pt x="0" y="1160859"/>
              </a:lnTo>
              <a:lnTo>
                <a:pt x="309562" y="116085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6FDB36-0D7D-BA41-AAAF-89A2AE576CDB}">
      <dsp:nvSpPr>
        <dsp:cNvPr id="0" name=""/>
        <dsp:cNvSpPr/>
      </dsp:nvSpPr>
      <dsp:spPr>
        <a:xfrm>
          <a:off x="5070078" y="1935427"/>
          <a:ext cx="2476499" cy="154781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GMAP</a:t>
          </a:r>
        </a:p>
      </dsp:txBody>
      <dsp:txXfrm>
        <a:off x="5115412" y="1980761"/>
        <a:ext cx="2385831" cy="1457144"/>
      </dsp:txXfrm>
    </dsp:sp>
    <dsp:sp modelId="{DFF910E4-7D02-C241-B0F8-8E3F6F702905}">
      <dsp:nvSpPr>
        <dsp:cNvPr id="0" name=""/>
        <dsp:cNvSpPr/>
      </dsp:nvSpPr>
      <dsp:spPr>
        <a:xfrm>
          <a:off x="4760515" y="1548474"/>
          <a:ext cx="309562" cy="3095624"/>
        </a:xfrm>
        <a:custGeom>
          <a:avLst/>
          <a:gdLst/>
          <a:ahLst/>
          <a:cxnLst/>
          <a:rect l="0" t="0" r="0" b="0"/>
          <a:pathLst>
            <a:path>
              <a:moveTo>
                <a:pt x="0" y="0"/>
              </a:moveTo>
              <a:lnTo>
                <a:pt x="0" y="3095624"/>
              </a:lnTo>
              <a:lnTo>
                <a:pt x="309562" y="309562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87072D1-9744-2142-9763-E122D4C4AD70}">
      <dsp:nvSpPr>
        <dsp:cNvPr id="0" name=""/>
        <dsp:cNvSpPr/>
      </dsp:nvSpPr>
      <dsp:spPr>
        <a:xfrm>
          <a:off x="5070078" y="3870192"/>
          <a:ext cx="2476499" cy="154781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STAR</a:t>
          </a:r>
        </a:p>
      </dsp:txBody>
      <dsp:txXfrm>
        <a:off x="5115412" y="3915526"/>
        <a:ext cx="2385831" cy="1457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95CF8-1589-8C45-A867-159BD94F4EAA}">
      <dsp:nvSpPr>
        <dsp:cNvPr id="0" name=""/>
        <dsp:cNvSpPr/>
      </dsp:nvSpPr>
      <dsp:spPr>
        <a:xfrm>
          <a:off x="0" y="3634444"/>
          <a:ext cx="8928400" cy="134797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Data Integration</a:t>
          </a:r>
        </a:p>
      </dsp:txBody>
      <dsp:txXfrm>
        <a:off x="0" y="3634444"/>
        <a:ext cx="2678520" cy="1347979"/>
      </dsp:txXfrm>
    </dsp:sp>
    <dsp:sp modelId="{EE3445E8-14FC-764D-92C0-1C8C8BB7DC49}">
      <dsp:nvSpPr>
        <dsp:cNvPr id="0" name=""/>
        <dsp:cNvSpPr/>
      </dsp:nvSpPr>
      <dsp:spPr>
        <a:xfrm>
          <a:off x="0" y="2061801"/>
          <a:ext cx="8928400" cy="134797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Illumina</a:t>
          </a:r>
        </a:p>
      </dsp:txBody>
      <dsp:txXfrm>
        <a:off x="0" y="2061801"/>
        <a:ext cx="2678520" cy="1347979"/>
      </dsp:txXfrm>
    </dsp:sp>
    <dsp:sp modelId="{1CCC65C3-26CD-B94B-83C3-CA1E3E443EB4}">
      <dsp:nvSpPr>
        <dsp:cNvPr id="0" name=""/>
        <dsp:cNvSpPr/>
      </dsp:nvSpPr>
      <dsp:spPr>
        <a:xfrm>
          <a:off x="0" y="489159"/>
          <a:ext cx="8928400" cy="134797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Full length no chimera </a:t>
          </a:r>
        </a:p>
      </dsp:txBody>
      <dsp:txXfrm>
        <a:off x="0" y="489159"/>
        <a:ext cx="2678520" cy="1347979"/>
      </dsp:txXfrm>
    </dsp:sp>
    <dsp:sp modelId="{E87EEE44-4156-5641-BD8B-FA4F1EDF1A8E}">
      <dsp:nvSpPr>
        <dsp:cNvPr id="0" name=""/>
        <dsp:cNvSpPr/>
      </dsp:nvSpPr>
      <dsp:spPr>
        <a:xfrm>
          <a:off x="5419305" y="601491"/>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PacBio</a:t>
          </a:r>
          <a:endParaRPr lang="en-US" sz="2400" kern="1200" dirty="0"/>
        </a:p>
      </dsp:txBody>
      <dsp:txXfrm>
        <a:off x="5452206" y="634392"/>
        <a:ext cx="1619171" cy="1057513"/>
      </dsp:txXfrm>
    </dsp:sp>
    <dsp:sp modelId="{53D0119D-1071-F34F-9FED-43D2289B7DDF}">
      <dsp:nvSpPr>
        <dsp:cNvPr id="0" name=""/>
        <dsp:cNvSpPr/>
      </dsp:nvSpPr>
      <dsp:spPr>
        <a:xfrm>
          <a:off x="4618942" y="1724807"/>
          <a:ext cx="1642849" cy="449326"/>
        </a:xfrm>
        <a:custGeom>
          <a:avLst/>
          <a:gdLst/>
          <a:ahLst/>
          <a:cxnLst/>
          <a:rect l="0" t="0" r="0" b="0"/>
          <a:pathLst>
            <a:path>
              <a:moveTo>
                <a:pt x="1642849" y="0"/>
              </a:moveTo>
              <a:lnTo>
                <a:pt x="1642849" y="224663"/>
              </a:lnTo>
              <a:lnTo>
                <a:pt x="0" y="224663"/>
              </a:lnTo>
              <a:lnTo>
                <a:pt x="0" y="44932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EAEF76B-75F9-C34F-B608-405A5F4BA707}">
      <dsp:nvSpPr>
        <dsp:cNvPr id="0" name=""/>
        <dsp:cNvSpPr/>
      </dsp:nvSpPr>
      <dsp:spPr>
        <a:xfrm>
          <a:off x="3776455" y="2174133"/>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Proovread</a:t>
          </a:r>
          <a:endParaRPr lang="en-US" sz="2400" kern="1200" dirty="0"/>
        </a:p>
      </dsp:txBody>
      <dsp:txXfrm>
        <a:off x="3809356" y="2207034"/>
        <a:ext cx="1619171" cy="1057513"/>
      </dsp:txXfrm>
    </dsp:sp>
    <dsp:sp modelId="{9B762419-DF95-A347-83B9-1E8AF7EF8DD3}">
      <dsp:nvSpPr>
        <dsp:cNvPr id="0" name=""/>
        <dsp:cNvSpPr/>
      </dsp:nvSpPr>
      <dsp:spPr>
        <a:xfrm>
          <a:off x="3523709" y="3297449"/>
          <a:ext cx="1095233" cy="449326"/>
        </a:xfrm>
        <a:custGeom>
          <a:avLst/>
          <a:gdLst/>
          <a:ahLst/>
          <a:cxnLst/>
          <a:rect l="0" t="0" r="0" b="0"/>
          <a:pathLst>
            <a:path>
              <a:moveTo>
                <a:pt x="1095233" y="0"/>
              </a:moveTo>
              <a:lnTo>
                <a:pt x="1095233" y="224663"/>
              </a:lnTo>
              <a:lnTo>
                <a:pt x="0" y="224663"/>
              </a:lnTo>
              <a:lnTo>
                <a:pt x="0" y="44932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35BE8E-DA43-1E42-BC05-396876CC5963}">
      <dsp:nvSpPr>
        <dsp:cNvPr id="0" name=""/>
        <dsp:cNvSpPr/>
      </dsp:nvSpPr>
      <dsp:spPr>
        <a:xfrm>
          <a:off x="2681222" y="3746775"/>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GMAP</a:t>
          </a:r>
        </a:p>
      </dsp:txBody>
      <dsp:txXfrm>
        <a:off x="2714123" y="3779676"/>
        <a:ext cx="1619171" cy="1057513"/>
      </dsp:txXfrm>
    </dsp:sp>
    <dsp:sp modelId="{8051E9D2-20FD-A34E-8EB7-5E73A11F8E4A}">
      <dsp:nvSpPr>
        <dsp:cNvPr id="0" name=""/>
        <dsp:cNvSpPr/>
      </dsp:nvSpPr>
      <dsp:spPr>
        <a:xfrm>
          <a:off x="4618942" y="3297449"/>
          <a:ext cx="1095233" cy="449326"/>
        </a:xfrm>
        <a:custGeom>
          <a:avLst/>
          <a:gdLst/>
          <a:ahLst/>
          <a:cxnLst/>
          <a:rect l="0" t="0" r="0" b="0"/>
          <a:pathLst>
            <a:path>
              <a:moveTo>
                <a:pt x="0" y="0"/>
              </a:moveTo>
              <a:lnTo>
                <a:pt x="0" y="224663"/>
              </a:lnTo>
              <a:lnTo>
                <a:pt x="1095233" y="224663"/>
              </a:lnTo>
              <a:lnTo>
                <a:pt x="1095233" y="44932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2C158A-1C6F-9D45-A6F5-9092B36664FF}">
      <dsp:nvSpPr>
        <dsp:cNvPr id="0" name=""/>
        <dsp:cNvSpPr/>
      </dsp:nvSpPr>
      <dsp:spPr>
        <a:xfrm>
          <a:off x="4871689" y="3746775"/>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a:t>
          </a:r>
        </a:p>
      </dsp:txBody>
      <dsp:txXfrm>
        <a:off x="4904590" y="3779676"/>
        <a:ext cx="1619171" cy="1057513"/>
      </dsp:txXfrm>
    </dsp:sp>
    <dsp:sp modelId="{CA28647E-EF72-2C4B-A6F5-932352E95609}">
      <dsp:nvSpPr>
        <dsp:cNvPr id="0" name=""/>
        <dsp:cNvSpPr/>
      </dsp:nvSpPr>
      <dsp:spPr>
        <a:xfrm>
          <a:off x="6261792" y="1724807"/>
          <a:ext cx="1642849" cy="449326"/>
        </a:xfrm>
        <a:custGeom>
          <a:avLst/>
          <a:gdLst/>
          <a:ahLst/>
          <a:cxnLst/>
          <a:rect l="0" t="0" r="0" b="0"/>
          <a:pathLst>
            <a:path>
              <a:moveTo>
                <a:pt x="0" y="0"/>
              </a:moveTo>
              <a:lnTo>
                <a:pt x="0" y="224663"/>
              </a:lnTo>
              <a:lnTo>
                <a:pt x="1642849" y="224663"/>
              </a:lnTo>
              <a:lnTo>
                <a:pt x="1642849" y="44932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7CC621-AE3D-7749-920F-7C5F190BD2E6}">
      <dsp:nvSpPr>
        <dsp:cNvPr id="0" name=""/>
        <dsp:cNvSpPr/>
      </dsp:nvSpPr>
      <dsp:spPr>
        <a:xfrm>
          <a:off x="7062155" y="2174133"/>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PacBio</a:t>
          </a:r>
          <a:endParaRPr lang="en-US" sz="2400" kern="1200" dirty="0"/>
        </a:p>
      </dsp:txBody>
      <dsp:txXfrm>
        <a:off x="7095056" y="2207034"/>
        <a:ext cx="1619171" cy="1057513"/>
      </dsp:txXfrm>
    </dsp:sp>
    <dsp:sp modelId="{E0E18CE2-479C-2E4B-B80A-FEAEE3999DDD}">
      <dsp:nvSpPr>
        <dsp:cNvPr id="0" name=""/>
        <dsp:cNvSpPr/>
      </dsp:nvSpPr>
      <dsp:spPr>
        <a:xfrm>
          <a:off x="7858922" y="3297449"/>
          <a:ext cx="91440" cy="449326"/>
        </a:xfrm>
        <a:custGeom>
          <a:avLst/>
          <a:gdLst/>
          <a:ahLst/>
          <a:cxnLst/>
          <a:rect l="0" t="0" r="0" b="0"/>
          <a:pathLst>
            <a:path>
              <a:moveTo>
                <a:pt x="45720" y="0"/>
              </a:moveTo>
              <a:lnTo>
                <a:pt x="45720" y="44932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1C8FF4-2751-1749-82C8-BC08BD9C4197}">
      <dsp:nvSpPr>
        <dsp:cNvPr id="0" name=""/>
        <dsp:cNvSpPr/>
      </dsp:nvSpPr>
      <dsp:spPr>
        <a:xfrm>
          <a:off x="7062155" y="3746775"/>
          <a:ext cx="1684973" cy="112331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PacBio</a:t>
          </a:r>
          <a:endParaRPr lang="en-US" sz="2400" kern="1200" dirty="0"/>
        </a:p>
      </dsp:txBody>
      <dsp:txXfrm>
        <a:off x="7095056" y="3779676"/>
        <a:ext cx="1619171" cy="1057513"/>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CCDE66B8-25B2-4E4E-8324-FC0551CFA3AA}" type="datetimeFigureOut">
              <a:rPr lang="pt-BR" smtClean="0"/>
              <a:t>19/05/2019</a:t>
            </a:fld>
            <a:endParaRPr lang="pt-BR"/>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A1A6F43-47B3-49A0-B82A-3D7E28314DB6}" type="slidenum">
              <a:rPr lang="pt-BR" smtClean="0"/>
              <a:t>‹#›</a:t>
            </a:fld>
            <a:endParaRPr lang="pt-BR"/>
          </a:p>
        </p:txBody>
      </p:sp>
    </p:spTree>
    <p:extLst>
      <p:ext uri="{BB962C8B-B14F-4D97-AF65-F5344CB8AC3E}">
        <p14:creationId xmlns:p14="http://schemas.microsoft.com/office/powerpoint/2010/main" val="14700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pacb.com/smrt-scien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PacificBiosciences/cDNA_primer/wiki/tofu-Tutorial-(optional).-Removing-redundant-transcrip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PacificBiosciences</a:t>
            </a:r>
            <a:r>
              <a:rPr lang="en-US" dirty="0"/>
              <a:t>/</a:t>
            </a:r>
            <a:r>
              <a:rPr lang="en-US" dirty="0" err="1"/>
              <a:t>cDNA_primer</a:t>
            </a:r>
            <a:r>
              <a:rPr lang="en-US" dirty="0"/>
              <a:t>/wiki/Understanding-</a:t>
            </a:r>
            <a:r>
              <a:rPr lang="en-US" dirty="0" err="1"/>
              <a:t>PacBio</a:t>
            </a:r>
            <a:r>
              <a:rPr lang="en-US" dirty="0"/>
              <a:t>-</a:t>
            </a:r>
            <a:r>
              <a:rPr lang="en-US" dirty="0" err="1"/>
              <a:t>transcriptome</a:t>
            </a:r>
            <a:r>
              <a:rPr lang="en-US" dirty="0"/>
              <a:t>-data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www.pacb.com</a:t>
            </a:r>
            <a:r>
              <a:rPr lang="en-US" dirty="0"/>
              <a:t>/training/</a:t>
            </a:r>
            <a:r>
              <a:rPr lang="en-US" dirty="0" err="1"/>
              <a:t>IsoformSequencingIsoSeqOverview</a:t>
            </a:r>
            <a:r>
              <a:rPr lang="en-US" dirty="0"/>
              <a:t>/</a:t>
            </a:r>
            <a:r>
              <a:rPr lang="en-US" dirty="0" err="1"/>
              <a:t>story.html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PacificBiosciences</a:t>
            </a:r>
            <a:r>
              <a:rPr lang="en-US" dirty="0"/>
              <a:t>/SMRT-Analysis/wiki/Cannot-import-new-SMRT-Cells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https://s3.amazonaws.com/</a:t>
            </a:r>
            <a:r>
              <a:rPr lang="en-US" dirty="0" err="1"/>
              <a:t>files.pacb.com</a:t>
            </a:r>
            <a:r>
              <a:rPr lang="en-US" dirty="0"/>
              <a:t>/software/</a:t>
            </a:r>
            <a:r>
              <a:rPr lang="en-US" dirty="0" err="1"/>
              <a:t>smrtanalysis</a:t>
            </a:r>
            <a:r>
              <a:rPr lang="en-US" dirty="0"/>
              <a:t>/2.3.0/doc/</a:t>
            </a:r>
            <a:r>
              <a:rPr lang="en-US" dirty="0" err="1"/>
              <a:t>smrtportal</a:t>
            </a:r>
            <a:r>
              <a:rPr lang="en-US" dirty="0"/>
              <a:t>/help/</a:t>
            </a:r>
            <a:r>
              <a:rPr lang="en-US" dirty="0" err="1"/>
              <a:t>Webhelp</a:t>
            </a:r>
            <a:r>
              <a:rPr lang="en-US" dirty="0"/>
              <a:t>/</a:t>
            </a:r>
            <a:r>
              <a:rPr lang="en-US" dirty="0" err="1"/>
              <a:t>SMRT_Portal.htm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https://s3.amazonaws.com/</a:t>
            </a:r>
            <a:r>
              <a:rPr lang="en-US" dirty="0" err="1"/>
              <a:t>files.pacb.com</a:t>
            </a:r>
            <a:r>
              <a:rPr lang="en-US" dirty="0"/>
              <a:t>/software/instrument/2.0.0/bas.h5+Reference+Guide.pdf</a:t>
            </a:r>
          </a:p>
        </p:txBody>
      </p:sp>
      <p:sp>
        <p:nvSpPr>
          <p:cNvPr id="4" name="Slide Number Placeholder 3"/>
          <p:cNvSpPr>
            <a:spLocks noGrp="1"/>
          </p:cNvSpPr>
          <p:nvPr>
            <p:ph type="sldNum" sz="quarter" idx="10"/>
          </p:nvPr>
        </p:nvSpPr>
        <p:spPr/>
        <p:txBody>
          <a:bodyPr/>
          <a:lstStyle/>
          <a:p>
            <a:pPr>
              <a:defRPr/>
            </a:pPr>
            <a:fld id="{29065CE1-BFC9-4678-B196-A3FD0907B6E3}" type="slidenum">
              <a:rPr lang="pt-BR" smtClean="0"/>
              <a:pPr>
                <a:defRPr/>
              </a:pPr>
              <a:t>1</a:t>
            </a:fld>
            <a:endParaRPr lang="pt-BR"/>
          </a:p>
        </p:txBody>
      </p:sp>
    </p:spTree>
    <p:extLst>
      <p:ext uri="{BB962C8B-B14F-4D97-AF65-F5344CB8AC3E}">
        <p14:creationId xmlns:p14="http://schemas.microsoft.com/office/powerpoint/2010/main" val="160051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Prooveread</a:t>
            </a:r>
            <a:r>
              <a:rPr lang="en-US" baseline="0" dirty="0"/>
              <a:t> </a:t>
            </a:r>
            <a:r>
              <a:rPr lang="en-US" baseline="0" dirty="0" err="1"/>
              <a:t>muda</a:t>
            </a:r>
            <a:r>
              <a:rPr lang="en-US" baseline="0" dirty="0"/>
              <a:t> </a:t>
            </a:r>
            <a:r>
              <a:rPr lang="en-US" baseline="0" dirty="0" err="1"/>
              <a:t>ou</a:t>
            </a:r>
            <a:r>
              <a:rPr lang="en-US" baseline="0" dirty="0"/>
              <a:t> </a:t>
            </a:r>
            <a:r>
              <a:rPr lang="en-US" baseline="0" dirty="0" err="1"/>
              <a:t>nao</a:t>
            </a:r>
            <a:r>
              <a:rPr lang="en-US" baseline="0" dirty="0"/>
              <a:t> o </a:t>
            </a:r>
            <a:r>
              <a:rPr lang="en-US" baseline="0" dirty="0" err="1"/>
              <a:t>nucleotideo</a:t>
            </a:r>
            <a:r>
              <a:rPr lang="en-US" baseline="0" dirty="0"/>
              <a:t>?</a:t>
            </a:r>
          </a:p>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12</a:t>
            </a:fld>
            <a:endParaRPr lang="pt-BR"/>
          </a:p>
        </p:txBody>
      </p:sp>
    </p:spTree>
    <p:extLst>
      <p:ext uri="{BB962C8B-B14F-4D97-AF65-F5344CB8AC3E}">
        <p14:creationId xmlns:p14="http://schemas.microsoft.com/office/powerpoint/2010/main" val="91786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Illumina GA</a:t>
            </a:r>
            <a:r>
              <a:rPr lang="en-US" baseline="0" dirty="0"/>
              <a:t> 75bp</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14</a:t>
            </a:fld>
            <a:endParaRPr lang="pt-BR"/>
          </a:p>
        </p:txBody>
      </p:sp>
    </p:spTree>
    <p:extLst>
      <p:ext uri="{BB962C8B-B14F-4D97-AF65-F5344CB8AC3E}">
        <p14:creationId xmlns:p14="http://schemas.microsoft.com/office/powerpoint/2010/main" val="154704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Calcular</a:t>
            </a:r>
            <a:r>
              <a:rPr lang="en-US" dirty="0"/>
              <a:t> </a:t>
            </a:r>
            <a:r>
              <a:rPr lang="en-US" dirty="0" err="1"/>
              <a:t>porcentagem</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16</a:t>
            </a:fld>
            <a:endParaRPr lang="pt-BR"/>
          </a:p>
        </p:txBody>
      </p:sp>
    </p:spTree>
    <p:extLst>
      <p:ext uri="{BB962C8B-B14F-4D97-AF65-F5344CB8AC3E}">
        <p14:creationId xmlns:p14="http://schemas.microsoft.com/office/powerpoint/2010/main" val="93887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17</a:t>
            </a:fld>
            <a:endParaRPr lang="pt-BR"/>
          </a:p>
        </p:txBody>
      </p:sp>
    </p:spTree>
    <p:extLst>
      <p:ext uri="{BB962C8B-B14F-4D97-AF65-F5344CB8AC3E}">
        <p14:creationId xmlns:p14="http://schemas.microsoft.com/office/powerpoint/2010/main" val="15816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Number of reads</a:t>
            </a:r>
          </a:p>
          <a:p>
            <a:r>
              <a:rPr lang="en-US" dirty="0" err="1"/>
              <a:t>trabalhar</a:t>
            </a:r>
            <a:r>
              <a:rPr lang="en-US" dirty="0"/>
              <a:t> </a:t>
            </a:r>
            <a:r>
              <a:rPr lang="en-US" dirty="0" err="1"/>
              <a:t>apenas</a:t>
            </a:r>
            <a:r>
              <a:rPr lang="en-US" dirty="0"/>
              <a:t> com </a:t>
            </a:r>
            <a:r>
              <a:rPr lang="en-US" dirty="0" err="1"/>
              <a:t>os</a:t>
            </a:r>
            <a:r>
              <a:rPr lang="en-US" dirty="0"/>
              <a:t> 78,7%</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18</a:t>
            </a:fld>
            <a:endParaRPr lang="pt-BR"/>
          </a:p>
        </p:txBody>
      </p:sp>
    </p:spTree>
    <p:extLst>
      <p:ext uri="{BB962C8B-B14F-4D97-AF65-F5344CB8AC3E}">
        <p14:creationId xmlns:p14="http://schemas.microsoft.com/office/powerpoint/2010/main" val="2104476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20</a:t>
            </a:fld>
            <a:endParaRPr lang="pt-BR"/>
          </a:p>
        </p:txBody>
      </p:sp>
    </p:spTree>
    <p:extLst>
      <p:ext uri="{BB962C8B-B14F-4D97-AF65-F5344CB8AC3E}">
        <p14:creationId xmlns:p14="http://schemas.microsoft.com/office/powerpoint/2010/main" val="195104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21</a:t>
            </a:fld>
            <a:endParaRPr lang="pt-BR"/>
          </a:p>
        </p:txBody>
      </p:sp>
    </p:spTree>
    <p:extLst>
      <p:ext uri="{BB962C8B-B14F-4D97-AF65-F5344CB8AC3E}">
        <p14:creationId xmlns:p14="http://schemas.microsoft.com/office/powerpoint/2010/main" val="72427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Com </a:t>
            </a:r>
            <a:r>
              <a:rPr lang="en-US" dirty="0" err="1"/>
              <a:t>illumina</a:t>
            </a:r>
            <a:r>
              <a:rPr lang="en-US" dirty="0"/>
              <a:t> </a:t>
            </a:r>
            <a:r>
              <a:rPr lang="en-US" dirty="0" err="1"/>
              <a:t>trimados</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23</a:t>
            </a:fld>
            <a:endParaRPr lang="pt-BR"/>
          </a:p>
        </p:txBody>
      </p:sp>
    </p:spTree>
    <p:extLst>
      <p:ext uri="{BB962C8B-B14F-4D97-AF65-F5344CB8AC3E}">
        <p14:creationId xmlns:p14="http://schemas.microsoft.com/office/powerpoint/2010/main" val="1244484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is-IS" sz="1200" kern="1200" dirty="0">
                <a:solidFill>
                  <a:schemeClr val="tx1"/>
                </a:solidFill>
                <a:latin typeface="+mn-lt"/>
                <a:ea typeface="+mn-ea"/>
                <a:cs typeface="+mn-cs"/>
              </a:rPr>
              <a:t>100012</a:t>
            </a:r>
            <a:endParaRPr lang="en-US" dirty="0"/>
          </a:p>
          <a:p>
            <a:endParaRPr lang="en-US" dirty="0"/>
          </a:p>
          <a:p>
            <a:r>
              <a:rPr lang="en-US" dirty="0" err="1"/>
              <a:t>Calcular</a:t>
            </a:r>
            <a:r>
              <a:rPr lang="en-US" dirty="0"/>
              <a:t> a </a:t>
            </a:r>
            <a:r>
              <a:rPr lang="en-US" dirty="0" err="1"/>
              <a:t>média</a:t>
            </a:r>
            <a:r>
              <a:rPr lang="en-US" dirty="0"/>
              <a:t> dos </a:t>
            </a:r>
            <a:r>
              <a:rPr lang="en-US" dirty="0" err="1"/>
              <a:t>transcritos</a:t>
            </a:r>
            <a:r>
              <a:rPr lang="en-US" dirty="0"/>
              <a:t> de </a:t>
            </a:r>
            <a:r>
              <a:rPr lang="en-US" dirty="0" err="1"/>
              <a:t>schistosoma</a:t>
            </a:r>
            <a:r>
              <a:rPr lang="en-US" dirty="0"/>
              <a:t> </a:t>
            </a:r>
            <a:r>
              <a:rPr lang="en-US" dirty="0" err="1"/>
              <a:t>mansoni</a:t>
            </a:r>
            <a:endParaRPr lang="en-US" dirty="0"/>
          </a:p>
          <a:p>
            <a:r>
              <a:rPr lang="en-US" dirty="0" err="1"/>
              <a:t>Contar</a:t>
            </a:r>
            <a:r>
              <a:rPr lang="en-US" dirty="0"/>
              <a:t> </a:t>
            </a:r>
            <a:r>
              <a:rPr lang="en-US" dirty="0" err="1"/>
              <a:t>quantas</a:t>
            </a:r>
            <a:r>
              <a:rPr lang="en-US" dirty="0"/>
              <a:t> </a:t>
            </a:r>
            <a:r>
              <a:rPr lang="en-US" dirty="0" err="1"/>
              <a:t>nao</a:t>
            </a:r>
            <a:r>
              <a:rPr lang="en-US" dirty="0"/>
              <a:t> </a:t>
            </a:r>
            <a:r>
              <a:rPr lang="en-US" dirty="0" err="1"/>
              <a:t>mapeadas</a:t>
            </a:r>
            <a:r>
              <a:rPr lang="en-US" dirty="0"/>
              <a:t>,</a:t>
            </a:r>
            <a:r>
              <a:rPr lang="en-US" baseline="0" dirty="0"/>
              <a:t> </a:t>
            </a:r>
            <a:r>
              <a:rPr lang="en-US" baseline="0" dirty="0" err="1"/>
              <a:t>extrair</a:t>
            </a:r>
            <a:r>
              <a:rPr lang="en-US" baseline="0" dirty="0"/>
              <a:t> o </a:t>
            </a:r>
            <a:r>
              <a:rPr lang="en-US" baseline="0" dirty="0" err="1"/>
              <a:t>fasta</a:t>
            </a:r>
            <a:r>
              <a:rPr lang="en-US" baseline="0" dirty="0"/>
              <a:t> e </a:t>
            </a:r>
            <a:r>
              <a:rPr lang="en-US" baseline="0" dirty="0" err="1"/>
              <a:t>calcular</a:t>
            </a:r>
            <a:r>
              <a:rPr lang="en-US" baseline="0" dirty="0"/>
              <a:t> o restante 981</a:t>
            </a:r>
          </a:p>
          <a:p>
            <a:r>
              <a:rPr lang="en-US" baseline="0" dirty="0" err="1"/>
              <a:t>Eu</a:t>
            </a:r>
            <a:r>
              <a:rPr lang="en-US" baseline="0" dirty="0"/>
              <a:t> </a:t>
            </a:r>
            <a:r>
              <a:rPr lang="en-US" baseline="0" dirty="0" err="1"/>
              <a:t>tenho</a:t>
            </a:r>
            <a:r>
              <a:rPr lang="en-US" baseline="0" dirty="0"/>
              <a:t> o </a:t>
            </a:r>
            <a:r>
              <a:rPr lang="en-US" baseline="0" dirty="0" err="1"/>
              <a:t>consenso</a:t>
            </a:r>
            <a:r>
              <a:rPr lang="en-US" baseline="0" dirty="0"/>
              <a:t> de </a:t>
            </a:r>
            <a:r>
              <a:rPr lang="en-US" baseline="0" dirty="0" err="1"/>
              <a:t>todas</a:t>
            </a:r>
            <a:r>
              <a:rPr lang="en-US" baseline="0" dirty="0"/>
              <a:t> e o bed file</a:t>
            </a:r>
          </a:p>
          <a:p>
            <a:r>
              <a:rPr lang="en-US" dirty="0"/>
              <a:t>https://</a:t>
            </a:r>
            <a:r>
              <a:rPr lang="en-US" dirty="0" err="1"/>
              <a:t>github.com</a:t>
            </a:r>
            <a:r>
              <a:rPr lang="en-US" dirty="0"/>
              <a:t>/</a:t>
            </a:r>
            <a:r>
              <a:rPr lang="en-US" dirty="0" err="1"/>
              <a:t>PacificBiosciences</a:t>
            </a:r>
            <a:r>
              <a:rPr lang="en-US" dirty="0"/>
              <a:t>/</a:t>
            </a:r>
            <a:r>
              <a:rPr lang="en-US" dirty="0" err="1"/>
              <a:t>cDNA_primer</a:t>
            </a:r>
            <a:r>
              <a:rPr lang="en-US" dirty="0"/>
              <a:t>/wiki/</a:t>
            </a:r>
            <a:r>
              <a:rPr lang="en-US" dirty="0" err="1"/>
              <a:t>Bioinfx</a:t>
            </a:r>
            <a:r>
              <a:rPr lang="en-US" dirty="0"/>
              <a:t>-study:-Optimizing-STAR-aligner-for-</a:t>
            </a:r>
            <a:r>
              <a:rPr lang="en-US" dirty="0" err="1"/>
              <a:t>Iso</a:t>
            </a:r>
            <a:r>
              <a:rPr lang="en-US" dirty="0"/>
              <a:t>-</a:t>
            </a:r>
            <a:r>
              <a:rPr lang="en-US" dirty="0" err="1"/>
              <a:t>Seq</a:t>
            </a:r>
            <a:r>
              <a:rPr lang="en-US" dirty="0"/>
              <a:t>-data</a:t>
            </a:r>
          </a:p>
          <a:p>
            <a:r>
              <a:rPr lang="en-US" sz="1200" kern="1200" dirty="0">
                <a:solidFill>
                  <a:schemeClr val="tx1"/>
                </a:solidFill>
                <a:latin typeface="+mn-lt"/>
                <a:ea typeface="+mn-ea"/>
                <a:cs typeface="+mn-cs"/>
              </a:rPr>
              <a:t>Number of </a:t>
            </a:r>
            <a:r>
              <a:rPr lang="en-US" sz="1200" kern="1200" dirty="0" err="1">
                <a:solidFill>
                  <a:schemeClr val="tx1"/>
                </a:solidFill>
                <a:latin typeface="+mn-lt"/>
                <a:ea typeface="+mn-ea"/>
                <a:cs typeface="+mn-cs"/>
              </a:rPr>
              <a:t>contigs</a:t>
            </a:r>
            <a:r>
              <a:rPr lang="en-US" sz="1200" kern="1200" dirty="0">
                <a:solidFill>
                  <a:schemeClr val="tx1"/>
                </a:solidFill>
                <a:latin typeface="+mn-lt"/>
                <a:ea typeface="+mn-ea"/>
                <a:cs typeface="+mn-cs"/>
              </a:rPr>
              <a:t>       11859</a:t>
            </a:r>
          </a:p>
          <a:p>
            <a:r>
              <a:rPr lang="en-US" sz="1200" kern="1200" dirty="0">
                <a:solidFill>
                  <a:schemeClr val="tx1"/>
                </a:solidFill>
                <a:latin typeface="+mn-lt"/>
                <a:ea typeface="+mn-ea"/>
                <a:cs typeface="+mn-cs"/>
              </a:rPr>
              <a:t>Number of bases in all </a:t>
            </a:r>
            <a:r>
              <a:rPr lang="en-US" sz="1200" kern="1200" dirty="0" err="1">
                <a:solidFill>
                  <a:schemeClr val="tx1"/>
                </a:solidFill>
                <a:latin typeface="+mn-lt"/>
                <a:ea typeface="+mn-ea"/>
                <a:cs typeface="+mn-cs"/>
              </a:rPr>
              <a:t>contigs</a:t>
            </a:r>
            <a:r>
              <a:rPr lang="en-US" sz="1200" kern="1200" dirty="0">
                <a:solidFill>
                  <a:schemeClr val="tx1"/>
                </a:solidFill>
                <a:latin typeface="+mn-lt"/>
                <a:ea typeface="+mn-ea"/>
                <a:cs typeface="+mn-cs"/>
              </a:rPr>
              <a:t>  5651633</a:t>
            </a:r>
          </a:p>
          <a:p>
            <a:r>
              <a:rPr lang="de-DE" sz="1200" kern="1200" dirty="0">
                <a:solidFill>
                  <a:schemeClr val="tx1"/>
                </a:solidFill>
                <a:latin typeface="+mn-lt"/>
                <a:ea typeface="+mn-ea"/>
                <a:cs typeface="+mn-cs"/>
              </a:rPr>
              <a:t>N50     723</a:t>
            </a:r>
          </a:p>
          <a:p>
            <a:r>
              <a:rPr lang="de-DE" sz="1200" kern="1200" dirty="0" err="1">
                <a:solidFill>
                  <a:schemeClr val="tx1"/>
                </a:solidFill>
                <a:latin typeface="+mn-lt"/>
                <a:ea typeface="+mn-ea"/>
                <a:cs typeface="+mn-cs"/>
              </a:rPr>
              <a:t>Longest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contig</a:t>
            </a:r>
            <a:r>
              <a:rPr lang="de-DE" sz="1200" kern="1200" dirty="0">
                <a:solidFill>
                  <a:schemeClr val="tx1"/>
                </a:solidFill>
                <a:latin typeface="+mn-lt"/>
                <a:ea typeface="+mn-ea"/>
                <a:cs typeface="+mn-cs"/>
              </a:rPr>
              <a:t>  7964</a:t>
            </a:r>
          </a:p>
          <a:p>
            <a:r>
              <a:rPr lang="de-DE" sz="1200" kern="1200" dirty="0">
                <a:solidFill>
                  <a:schemeClr val="tx1"/>
                </a:solidFill>
                <a:latin typeface="+mn-lt"/>
                <a:ea typeface="+mn-ea"/>
                <a:cs typeface="+mn-cs"/>
              </a:rPr>
              <a:t>Median </a:t>
            </a:r>
            <a:r>
              <a:rPr lang="de-DE" sz="1200" kern="1200" dirty="0" err="1">
                <a:solidFill>
                  <a:schemeClr val="tx1"/>
                </a:solidFill>
                <a:latin typeface="+mn-lt"/>
                <a:ea typeface="+mn-ea"/>
                <a:cs typeface="+mn-cs"/>
              </a:rPr>
              <a:t>contig</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size</a:t>
            </a:r>
            <a:r>
              <a:rPr lang="de-DE" sz="1200" kern="1200" dirty="0">
                <a:solidFill>
                  <a:schemeClr val="tx1"/>
                </a:solidFill>
                <a:latin typeface="+mn-lt"/>
                <a:ea typeface="+mn-ea"/>
                <a:cs typeface="+mn-cs"/>
              </a:rPr>
              <a:t>      327</a:t>
            </a:r>
          </a:p>
          <a:p>
            <a:r>
              <a:rPr lang="en-US" sz="1200" kern="1200" dirty="0">
                <a:solidFill>
                  <a:schemeClr val="tx1"/>
                </a:solidFill>
                <a:latin typeface="+mn-lt"/>
                <a:ea typeface="+mn-ea"/>
                <a:cs typeface="+mn-cs"/>
              </a:rPr>
              <a:t>Number of </a:t>
            </a:r>
            <a:r>
              <a:rPr lang="en-US" sz="1200" kern="1200" dirty="0" err="1">
                <a:solidFill>
                  <a:schemeClr val="tx1"/>
                </a:solidFill>
                <a:latin typeface="+mn-lt"/>
                <a:ea typeface="+mn-ea"/>
                <a:cs typeface="+mn-cs"/>
              </a:rPr>
              <a:t>contigs</a:t>
            </a:r>
            <a:r>
              <a:rPr lang="en-US" sz="1200" kern="1200" dirty="0">
                <a:solidFill>
                  <a:schemeClr val="tx1"/>
                </a:solidFill>
                <a:latin typeface="+mn-lt"/>
                <a:ea typeface="+mn-ea"/>
                <a:cs typeface="+mn-cs"/>
              </a:rPr>
              <a:t> &gt; 1 kb        1256</a:t>
            </a:r>
          </a:p>
          <a:p>
            <a:r>
              <a:rPr lang="en-US" sz="1200" kern="1200" dirty="0">
                <a:solidFill>
                  <a:schemeClr val="tx1"/>
                </a:solidFill>
                <a:latin typeface="+mn-lt"/>
                <a:ea typeface="+mn-ea"/>
                <a:cs typeface="+mn-cs"/>
              </a:rPr>
              <a:t>Total of bases into </a:t>
            </a:r>
            <a:r>
              <a:rPr lang="en-US" sz="1200" kern="1200" dirty="0" err="1">
                <a:solidFill>
                  <a:schemeClr val="tx1"/>
                </a:solidFill>
                <a:latin typeface="+mn-lt"/>
                <a:ea typeface="+mn-ea"/>
                <a:cs typeface="+mn-cs"/>
              </a:rPr>
              <a:t>contigs</a:t>
            </a:r>
            <a:r>
              <a:rPr lang="en-US" sz="1200" kern="1200" dirty="0">
                <a:solidFill>
                  <a:schemeClr val="tx1"/>
                </a:solidFill>
                <a:latin typeface="+mn-lt"/>
                <a:ea typeface="+mn-ea"/>
                <a:cs typeface="+mn-cs"/>
              </a:rPr>
              <a:t> &gt; 1 kb      1982108</a:t>
            </a:r>
          </a:p>
          <a:p>
            <a:r>
              <a:rPr lang="it-IT" sz="1200" kern="1200" dirty="0">
                <a:solidFill>
                  <a:schemeClr val="tx1"/>
                </a:solidFill>
                <a:latin typeface="+mn-lt"/>
                <a:ea typeface="+mn-ea"/>
                <a:cs typeface="+mn-cs"/>
              </a:rPr>
              <a:t>% </a:t>
            </a:r>
            <a:r>
              <a:rPr lang="it-IT" sz="1200" kern="1200" dirty="0" err="1">
                <a:solidFill>
                  <a:schemeClr val="tx1"/>
                </a:solidFill>
                <a:latin typeface="+mn-lt"/>
                <a:ea typeface="+mn-ea"/>
                <a:cs typeface="+mn-cs"/>
              </a:rPr>
              <a:t>contigs</a:t>
            </a:r>
            <a:r>
              <a:rPr lang="it-IT" sz="1200" kern="1200" dirty="0">
                <a:solidFill>
                  <a:schemeClr val="tx1"/>
                </a:solidFill>
                <a:latin typeface="+mn-lt"/>
                <a:ea typeface="+mn-ea"/>
                <a:cs typeface="+mn-cs"/>
              </a:rPr>
              <a:t>&gt; 1 kb 10.591112235433</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24</a:t>
            </a:fld>
            <a:endParaRPr lang="pt-BR"/>
          </a:p>
        </p:txBody>
      </p:sp>
    </p:spTree>
    <p:extLst>
      <p:ext uri="{BB962C8B-B14F-4D97-AF65-F5344CB8AC3E}">
        <p14:creationId xmlns:p14="http://schemas.microsoft.com/office/powerpoint/2010/main" val="217390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Fazer </a:t>
            </a:r>
            <a:r>
              <a:rPr lang="en-US" dirty="0" err="1"/>
              <a:t>gráfico</a:t>
            </a:r>
            <a:r>
              <a:rPr lang="en-US" dirty="0"/>
              <a:t> com 90% e </a:t>
            </a:r>
            <a:r>
              <a:rPr lang="en-US" dirty="0" err="1"/>
              <a:t>incluir</a:t>
            </a:r>
            <a:r>
              <a:rPr lang="en-US" dirty="0"/>
              <a:t> </a:t>
            </a:r>
            <a:r>
              <a:rPr lang="en-US" dirty="0" err="1"/>
              <a:t>os</a:t>
            </a:r>
            <a:r>
              <a:rPr lang="en-US" baseline="0" dirty="0"/>
              <a:t> dados da Nancy</a:t>
            </a:r>
          </a:p>
          <a:p>
            <a:r>
              <a:rPr lang="en-US" baseline="0" dirty="0"/>
              <a:t>converter bam </a:t>
            </a:r>
            <a:r>
              <a:rPr lang="en-US" baseline="0" dirty="0" err="1"/>
              <a:t>pra</a:t>
            </a:r>
            <a:r>
              <a:rPr lang="en-US" baseline="0" dirty="0"/>
              <a:t> bed, bed coverage </a:t>
            </a:r>
            <a:r>
              <a:rPr lang="en-US" baseline="0" dirty="0" err="1"/>
              <a:t>usando</a:t>
            </a:r>
            <a:r>
              <a:rPr lang="en-US" baseline="0" dirty="0"/>
              <a:t> o </a:t>
            </a:r>
            <a:r>
              <a:rPr lang="en-US" baseline="0" dirty="0" err="1"/>
              <a:t>gff</a:t>
            </a:r>
            <a:r>
              <a:rPr lang="en-US" baseline="0" dirty="0"/>
              <a:t> </a:t>
            </a:r>
            <a:r>
              <a:rPr lang="en-US" baseline="0" dirty="0" err="1"/>
              <a:t>pra</a:t>
            </a:r>
            <a:r>
              <a:rPr lang="en-US" baseline="0" dirty="0"/>
              <a:t> </a:t>
            </a:r>
            <a:r>
              <a:rPr lang="en-US" baseline="0" dirty="0" err="1"/>
              <a:t>cada</a:t>
            </a:r>
            <a:r>
              <a:rPr lang="en-US" baseline="0" dirty="0"/>
              <a:t> </a:t>
            </a:r>
            <a:r>
              <a:rPr lang="en-US" baseline="0" dirty="0" err="1"/>
              <a:t>regiao</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26</a:t>
            </a:fld>
            <a:endParaRPr lang="pt-BR"/>
          </a:p>
        </p:txBody>
      </p:sp>
    </p:spTree>
    <p:extLst>
      <p:ext uri="{BB962C8B-B14F-4D97-AF65-F5344CB8AC3E}">
        <p14:creationId xmlns:p14="http://schemas.microsoft.com/office/powerpoint/2010/main" val="41988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a:t>
            </a:fld>
            <a:endParaRPr lang="pt-BR"/>
          </a:p>
        </p:txBody>
      </p:sp>
    </p:spTree>
    <p:extLst>
      <p:ext uri="{BB962C8B-B14F-4D97-AF65-F5344CB8AC3E}">
        <p14:creationId xmlns:p14="http://schemas.microsoft.com/office/powerpoint/2010/main" val="260152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isso</a:t>
            </a:r>
            <a:r>
              <a:rPr lang="en-US" dirty="0"/>
              <a:t> </a:t>
            </a:r>
            <a:r>
              <a:rPr lang="en-US" dirty="0" err="1"/>
              <a:t>significa</a:t>
            </a:r>
            <a:r>
              <a:rPr lang="en-US" dirty="0"/>
              <a:t> </a:t>
            </a:r>
            <a:r>
              <a:rPr lang="en-US" dirty="0" err="1"/>
              <a:t>concordancia</a:t>
            </a:r>
            <a:r>
              <a:rPr lang="en-US" dirty="0"/>
              <a:t> com o </a:t>
            </a:r>
            <a:r>
              <a:rPr lang="en-US" dirty="0" err="1"/>
              <a:t>genoma</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27</a:t>
            </a:fld>
            <a:endParaRPr lang="pt-BR"/>
          </a:p>
        </p:txBody>
      </p:sp>
    </p:spTree>
    <p:extLst>
      <p:ext uri="{BB962C8B-B14F-4D97-AF65-F5344CB8AC3E}">
        <p14:creationId xmlns:p14="http://schemas.microsoft.com/office/powerpoint/2010/main" val="1460605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Qual</a:t>
            </a:r>
            <a:r>
              <a:rPr lang="en-US" dirty="0"/>
              <a:t> o </a:t>
            </a:r>
            <a:r>
              <a:rPr lang="en-US" dirty="0" err="1"/>
              <a:t>numero</a:t>
            </a:r>
            <a:r>
              <a:rPr lang="en-US" dirty="0"/>
              <a:t> de splicing </a:t>
            </a:r>
            <a:r>
              <a:rPr lang="en-US" dirty="0" err="1"/>
              <a:t>em</a:t>
            </a:r>
            <a:r>
              <a:rPr lang="en-US" dirty="0"/>
              <a:t> </a:t>
            </a:r>
            <a:r>
              <a:rPr lang="en-US" dirty="0" err="1"/>
              <a:t>schistosoma</a:t>
            </a:r>
            <a:r>
              <a:rPr lang="en-US" dirty="0"/>
              <a:t> (</a:t>
            </a:r>
            <a:r>
              <a:rPr lang="en-US" dirty="0" err="1"/>
              <a:t>atual</a:t>
            </a:r>
            <a:r>
              <a:rPr lang="en-US" dirty="0"/>
              <a:t>)</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29</a:t>
            </a:fld>
            <a:endParaRPr lang="pt-BR"/>
          </a:p>
        </p:txBody>
      </p:sp>
    </p:spTree>
    <p:extLst>
      <p:ext uri="{BB962C8B-B14F-4D97-AF65-F5344CB8AC3E}">
        <p14:creationId xmlns:p14="http://schemas.microsoft.com/office/powerpoint/2010/main" val="1856928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https://</a:t>
            </a:r>
            <a:r>
              <a:rPr lang="en-US" dirty="0" err="1"/>
              <a:t>github.com</a:t>
            </a:r>
            <a:r>
              <a:rPr lang="en-US" dirty="0"/>
              <a:t>/</a:t>
            </a:r>
            <a:r>
              <a:rPr lang="en-US" dirty="0" err="1"/>
              <a:t>trinityrnaseq</a:t>
            </a:r>
            <a:r>
              <a:rPr lang="en-US" dirty="0"/>
              <a:t>/</a:t>
            </a:r>
            <a:r>
              <a:rPr lang="en-US" dirty="0" err="1"/>
              <a:t>trinityrnaseq</a:t>
            </a:r>
            <a:r>
              <a:rPr lang="en-US" dirty="0"/>
              <a:t>/wiki/Transcriptome-Assembly-Quality-Assessment</a:t>
            </a:r>
          </a:p>
          <a:p>
            <a:r>
              <a:rPr lang="en-US" sz="1200" kern="1200" dirty="0">
                <a:solidFill>
                  <a:schemeClr val="tx1"/>
                </a:solidFill>
                <a:latin typeface="+mn-lt"/>
                <a:ea typeface="+mn-ea"/>
                <a:cs typeface="+mn-cs"/>
              </a:rPr>
              <a:t> $TRINITY_HOME/</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SAM_nameSorted_to_uniq_count_stats.pl</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bowtie_out</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bowtie_out.nameSorted.bam</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read_type</a:t>
            </a:r>
            <a:r>
              <a:rPr lang="en-US" sz="1200" kern="1200" dirty="0">
                <a:solidFill>
                  <a:schemeClr val="tx1"/>
                </a:solidFill>
                <a:latin typeface="+mn-lt"/>
                <a:ea typeface="+mn-ea"/>
                <a:cs typeface="+mn-cs"/>
              </a:rPr>
              <a:t>  count   </a:t>
            </a:r>
            <a:r>
              <a:rPr lang="en-US" sz="1200" kern="1200" dirty="0" err="1">
                <a:solidFill>
                  <a:schemeClr val="tx1"/>
                </a:solidFill>
                <a:latin typeface="+mn-lt"/>
                <a:ea typeface="+mn-ea"/>
                <a:cs typeface="+mn-cs"/>
              </a:rPr>
              <a:t>pct</a:t>
            </a:r>
            <a:endParaRPr lang="en-US"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proper_pairs</a:t>
            </a:r>
            <a:r>
              <a:rPr lang="de-DE" sz="1200" kern="1200" dirty="0">
                <a:solidFill>
                  <a:schemeClr val="tx1"/>
                </a:solidFill>
                <a:latin typeface="+mn-lt"/>
                <a:ea typeface="+mn-ea"/>
                <a:cs typeface="+mn-cs"/>
              </a:rPr>
              <a:t>    23383   79.62</a:t>
            </a:r>
          </a:p>
          <a:p>
            <a:r>
              <a:rPr lang="de-DE" sz="1200" kern="1200" dirty="0" err="1">
                <a:solidFill>
                  <a:schemeClr val="tx1"/>
                </a:solidFill>
                <a:latin typeface="+mn-lt"/>
                <a:ea typeface="+mn-ea"/>
                <a:cs typeface="+mn-cs"/>
              </a:rPr>
              <a:t>improper_pairs</a:t>
            </a:r>
            <a:r>
              <a:rPr lang="de-DE" sz="1200" kern="1200" dirty="0">
                <a:solidFill>
                  <a:schemeClr val="tx1"/>
                </a:solidFill>
                <a:latin typeface="+mn-lt"/>
                <a:ea typeface="+mn-ea"/>
                <a:cs typeface="+mn-cs"/>
              </a:rPr>
              <a:t>  3676    12.52  (</a:t>
            </a:r>
            <a:r>
              <a:rPr lang="de-DE" sz="1200" kern="1200" dirty="0" err="1">
                <a:solidFill>
                  <a:schemeClr val="tx1"/>
                </a:solidFill>
                <a:latin typeface="+mn-lt"/>
                <a:ea typeface="+mn-ea"/>
                <a:cs typeface="+mn-cs"/>
              </a:rPr>
              <a:t>left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and</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right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reads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align</a:t>
            </a:r>
            <a:r>
              <a:rPr lang="de-DE" sz="1200" kern="1200" dirty="0">
                <a:solidFill>
                  <a:schemeClr val="tx1"/>
                </a:solidFill>
                <a:latin typeface="+mn-lt"/>
                <a:ea typeface="+mn-ea"/>
                <a:cs typeface="+mn-cs"/>
              </a:rPr>
              <a:t>, but </a:t>
            </a:r>
            <a:r>
              <a:rPr lang="de-DE" sz="1200" kern="1200" dirty="0" err="1">
                <a:solidFill>
                  <a:schemeClr val="tx1"/>
                </a:solidFill>
                <a:latin typeface="+mn-lt"/>
                <a:ea typeface="+mn-ea"/>
                <a:cs typeface="+mn-cs"/>
              </a:rPr>
              <a:t>to</a:t>
            </a:r>
            <a:r>
              <a:rPr lang="de-DE" sz="1200" kern="1200" dirty="0">
                <a:solidFill>
                  <a:schemeClr val="tx1"/>
                </a:solidFill>
                <a:latin typeface="+mn-lt"/>
                <a:ea typeface="+mn-ea"/>
                <a:cs typeface="+mn-cs"/>
              </a:rPr>
              <a:t> different </a:t>
            </a:r>
            <a:r>
              <a:rPr lang="de-DE" sz="1200" kern="1200" dirty="0" err="1">
                <a:solidFill>
                  <a:schemeClr val="tx1"/>
                </a:solidFill>
                <a:latin typeface="+mn-lt"/>
                <a:ea typeface="+mn-ea"/>
                <a:cs typeface="+mn-cs"/>
              </a:rPr>
              <a:t>contigs</a:t>
            </a:r>
            <a:r>
              <a:rPr lang="de-DE" sz="1200" kern="1200" dirty="0">
                <a:solidFill>
                  <a:schemeClr val="tx1"/>
                </a:solidFill>
                <a:latin typeface="+mn-lt"/>
                <a:ea typeface="+mn-ea"/>
                <a:cs typeface="+mn-cs"/>
              </a:rPr>
              <a:t> due </a:t>
            </a:r>
            <a:r>
              <a:rPr lang="de-DE" sz="1200" kern="1200" dirty="0" err="1">
                <a:solidFill>
                  <a:schemeClr val="tx1"/>
                </a:solidFill>
                <a:latin typeface="+mn-lt"/>
                <a:ea typeface="+mn-ea"/>
                <a:cs typeface="+mn-cs"/>
              </a:rPr>
              <a:t>to</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fragmentation</a:t>
            </a:r>
            <a:r>
              <a:rPr lang="de-DE" sz="1200" kern="1200" dirty="0">
                <a:solidFill>
                  <a:schemeClr val="tx1"/>
                </a:solidFill>
                <a:latin typeface="+mn-lt"/>
                <a:ea typeface="+mn-ea"/>
                <a:cs typeface="+mn-cs"/>
              </a:rPr>
              <a:t>)</a:t>
            </a:r>
          </a:p>
          <a:p>
            <a:r>
              <a:rPr lang="de-DE" sz="1200" kern="1200" dirty="0" err="1">
                <a:solidFill>
                  <a:schemeClr val="tx1"/>
                </a:solidFill>
                <a:latin typeface="+mn-lt"/>
                <a:ea typeface="+mn-ea"/>
                <a:cs typeface="+mn-cs"/>
              </a:rPr>
              <a:t>left_only</a:t>
            </a:r>
            <a:r>
              <a:rPr lang="de-DE" sz="1200" kern="1200" dirty="0">
                <a:solidFill>
                  <a:schemeClr val="tx1"/>
                </a:solidFill>
                <a:latin typeface="+mn-lt"/>
                <a:ea typeface="+mn-ea"/>
                <a:cs typeface="+mn-cs"/>
              </a:rPr>
              <a:t>   1199    4.08</a:t>
            </a:r>
          </a:p>
          <a:p>
            <a:r>
              <a:rPr lang="de-DE" sz="1200" kern="1200" dirty="0" err="1">
                <a:solidFill>
                  <a:schemeClr val="tx1"/>
                </a:solidFill>
                <a:latin typeface="+mn-lt"/>
                <a:ea typeface="+mn-ea"/>
                <a:cs typeface="+mn-cs"/>
              </a:rPr>
              <a:t>right_only</a:t>
            </a:r>
            <a:r>
              <a:rPr lang="de-DE" sz="1200" kern="1200" dirty="0">
                <a:solidFill>
                  <a:schemeClr val="tx1"/>
                </a:solidFill>
                <a:latin typeface="+mn-lt"/>
                <a:ea typeface="+mn-ea"/>
                <a:cs typeface="+mn-cs"/>
              </a:rPr>
              <a:t>  1112    3.79</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Total </a:t>
            </a:r>
            <a:r>
              <a:rPr lang="de-DE" sz="1200" kern="1200" dirty="0" err="1">
                <a:solidFill>
                  <a:schemeClr val="tx1"/>
                </a:solidFill>
                <a:latin typeface="+mn-lt"/>
                <a:ea typeface="+mn-ea"/>
                <a:cs typeface="+mn-cs"/>
              </a:rPr>
              <a:t>aligned</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rnaseq</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fragments</a:t>
            </a:r>
            <a:r>
              <a:rPr lang="de-DE" sz="1200" kern="1200" dirty="0">
                <a:solidFill>
                  <a:schemeClr val="tx1"/>
                </a:solidFill>
                <a:latin typeface="+mn-lt"/>
                <a:ea typeface="+mn-ea"/>
                <a:cs typeface="+mn-cs"/>
              </a:rPr>
              <a:t>: 29370</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30</a:t>
            </a:fld>
            <a:endParaRPr lang="pt-BR"/>
          </a:p>
        </p:txBody>
      </p:sp>
    </p:spTree>
    <p:extLst>
      <p:ext uri="{BB962C8B-B14F-4D97-AF65-F5344CB8AC3E}">
        <p14:creationId xmlns:p14="http://schemas.microsoft.com/office/powerpoint/2010/main" val="1115302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perfect</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38</a:t>
            </a:fld>
            <a:endParaRPr lang="pt-BR"/>
          </a:p>
        </p:txBody>
      </p:sp>
    </p:spTree>
    <p:extLst>
      <p:ext uri="{BB962C8B-B14F-4D97-AF65-F5344CB8AC3E}">
        <p14:creationId xmlns:p14="http://schemas.microsoft.com/office/powerpoint/2010/main" val="89486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Problemas</a:t>
            </a:r>
            <a:r>
              <a:rPr lang="en-US" dirty="0"/>
              <a:t> e </a:t>
            </a:r>
            <a:r>
              <a:rPr lang="en-US" dirty="0" err="1"/>
              <a:t>Solucoes</a:t>
            </a:r>
            <a:endParaRPr lang="en-US" dirty="0"/>
          </a:p>
          <a:p>
            <a:r>
              <a:rPr lang="en-US" dirty="0" err="1"/>
              <a:t>validacao</a:t>
            </a:r>
            <a:r>
              <a:rPr lang="en-US" dirty="0"/>
              <a:t> do </a:t>
            </a:r>
            <a:r>
              <a:rPr lang="en-US" dirty="0" err="1"/>
              <a:t>pacbio</a:t>
            </a:r>
            <a:r>
              <a:rPr lang="en-US" dirty="0"/>
              <a:t> – </a:t>
            </a:r>
            <a:r>
              <a:rPr lang="en-US" dirty="0" err="1"/>
              <a:t>ainda</a:t>
            </a:r>
            <a:r>
              <a:rPr lang="en-US" dirty="0"/>
              <a:t> </a:t>
            </a:r>
            <a:r>
              <a:rPr lang="en-US" dirty="0" err="1"/>
              <a:t>tenho</a:t>
            </a:r>
            <a:r>
              <a:rPr lang="en-US" dirty="0"/>
              <a:t> que </a:t>
            </a:r>
            <a:r>
              <a:rPr lang="en-US" dirty="0" err="1"/>
              <a:t>integrar</a:t>
            </a:r>
            <a:r>
              <a:rPr lang="en-US" dirty="0"/>
              <a:t> com o </a:t>
            </a:r>
            <a:r>
              <a:rPr lang="en-US" dirty="0" err="1"/>
              <a:t>illumina</a:t>
            </a:r>
            <a:r>
              <a:rPr lang="en-US" dirty="0"/>
              <a:t> </a:t>
            </a:r>
          </a:p>
          <a:p>
            <a:r>
              <a:rPr lang="en-US" dirty="0" err="1"/>
              <a:t>Atribuir</a:t>
            </a:r>
            <a:r>
              <a:rPr lang="en-US" baseline="0" dirty="0"/>
              <a:t> score = </a:t>
            </a:r>
            <a:r>
              <a:rPr lang="en-US" baseline="0" dirty="0" err="1"/>
              <a:t>quem</a:t>
            </a:r>
            <a:r>
              <a:rPr lang="en-US" baseline="0" dirty="0"/>
              <a:t> </a:t>
            </a:r>
            <a:r>
              <a:rPr lang="en-US" baseline="0" dirty="0" err="1"/>
              <a:t>seria</a:t>
            </a:r>
            <a:r>
              <a:rPr lang="en-US" baseline="0" dirty="0"/>
              <a:t> o </a:t>
            </a:r>
            <a:r>
              <a:rPr lang="en-US" baseline="0" dirty="0" err="1"/>
              <a:t>mais</a:t>
            </a:r>
            <a:r>
              <a:rPr lang="en-US" baseline="0" dirty="0"/>
              <a:t> </a:t>
            </a:r>
            <a:r>
              <a:rPr lang="en-US" baseline="0" dirty="0" err="1"/>
              <a:t>importante</a:t>
            </a:r>
            <a:r>
              <a:rPr lang="en-US" baseline="0" dirty="0"/>
              <a:t>? </a:t>
            </a:r>
          </a:p>
          <a:p>
            <a:r>
              <a:rPr lang="en-US" baseline="0" dirty="0" err="1"/>
              <a:t>Posso</a:t>
            </a:r>
            <a:r>
              <a:rPr lang="en-US" baseline="0" dirty="0"/>
              <a:t> </a:t>
            </a:r>
            <a:r>
              <a:rPr lang="en-US" baseline="0" dirty="0" err="1"/>
              <a:t>mapear</a:t>
            </a:r>
            <a:r>
              <a:rPr lang="en-US" baseline="0" dirty="0"/>
              <a:t> as reads </a:t>
            </a:r>
            <a:r>
              <a:rPr lang="en-US" baseline="0" dirty="0" err="1"/>
              <a:t>pacbio</a:t>
            </a:r>
            <a:r>
              <a:rPr lang="en-US" baseline="0" dirty="0"/>
              <a:t> com o STAR</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43</a:t>
            </a:fld>
            <a:endParaRPr lang="pt-BR"/>
          </a:p>
        </p:txBody>
      </p:sp>
    </p:spTree>
    <p:extLst>
      <p:ext uri="{BB962C8B-B14F-4D97-AF65-F5344CB8AC3E}">
        <p14:creationId xmlns:p14="http://schemas.microsoft.com/office/powerpoint/2010/main" val="314733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u="sng" kern="1200" dirty="0" err="1">
                <a:solidFill>
                  <a:schemeClr val="tx1"/>
                </a:solidFill>
                <a:latin typeface="+mn-lt"/>
                <a:ea typeface="+mn-ea"/>
                <a:cs typeface="+mn-cs"/>
              </a:rPr>
              <a:t>Incluir</a:t>
            </a:r>
            <a:r>
              <a:rPr lang="en-US" sz="1200" u="sng" kern="1200" dirty="0">
                <a:solidFill>
                  <a:schemeClr val="tx1"/>
                </a:solidFill>
                <a:latin typeface="+mn-lt"/>
                <a:ea typeface="+mn-ea"/>
                <a:cs typeface="+mn-cs"/>
              </a:rPr>
              <a:t> </a:t>
            </a:r>
            <a:r>
              <a:rPr lang="en-US" sz="1200" u="sng" kern="1200" dirty="0" err="1">
                <a:solidFill>
                  <a:schemeClr val="tx1"/>
                </a:solidFill>
                <a:latin typeface="+mn-lt"/>
                <a:ea typeface="+mn-ea"/>
                <a:cs typeface="+mn-cs"/>
              </a:rPr>
              <a:t>os</a:t>
            </a:r>
            <a:r>
              <a:rPr lang="en-US" sz="1200" u="sng" kern="1200" dirty="0">
                <a:solidFill>
                  <a:schemeClr val="tx1"/>
                </a:solidFill>
                <a:latin typeface="+mn-lt"/>
                <a:ea typeface="+mn-ea"/>
                <a:cs typeface="+mn-cs"/>
              </a:rPr>
              <a:t> </a:t>
            </a:r>
            <a:r>
              <a:rPr lang="en-US" sz="1200" u="sng" kern="1200" dirty="0" err="1">
                <a:solidFill>
                  <a:schemeClr val="tx1"/>
                </a:solidFill>
                <a:latin typeface="+mn-lt"/>
                <a:ea typeface="+mn-ea"/>
                <a:cs typeface="+mn-cs"/>
              </a:rPr>
              <a:t>resultados</a:t>
            </a:r>
            <a:r>
              <a:rPr lang="en-US" sz="1200" u="sng" kern="1200" dirty="0">
                <a:solidFill>
                  <a:schemeClr val="tx1"/>
                </a:solidFill>
                <a:latin typeface="+mn-lt"/>
                <a:ea typeface="+mn-ea"/>
                <a:cs typeface="+mn-cs"/>
              </a:rPr>
              <a:t> da Nancy</a:t>
            </a:r>
          </a:p>
          <a:p>
            <a:endParaRPr lang="en-US" sz="1200" u="sng" kern="1200" dirty="0">
              <a:solidFill>
                <a:schemeClr val="tx1"/>
              </a:solidFill>
              <a:latin typeface="+mn-lt"/>
              <a:ea typeface="+mn-ea"/>
              <a:cs typeface="+mn-cs"/>
            </a:endParaRPr>
          </a:p>
          <a:p>
            <a:r>
              <a:rPr lang="en-US" sz="1200" u="sng" kern="1200" dirty="0">
                <a:solidFill>
                  <a:schemeClr val="tx1"/>
                </a:solidFill>
                <a:latin typeface="+mn-lt"/>
                <a:ea typeface="+mn-ea"/>
                <a:cs typeface="+mn-cs"/>
              </a:rPr>
              <a:t>17142 Total</a:t>
            </a:r>
          </a:p>
          <a:p>
            <a:r>
              <a:rPr lang="en-US" sz="1200" u="sng" kern="1200" dirty="0">
                <a:solidFill>
                  <a:schemeClr val="tx1"/>
                </a:solidFill>
                <a:latin typeface="+mn-lt"/>
                <a:ea typeface="+mn-ea"/>
                <a:cs typeface="+mn-cs"/>
              </a:rPr>
              <a:t>388 Concordantes3</a:t>
            </a:r>
          </a:p>
          <a:p>
            <a:r>
              <a:rPr lang="en-US" sz="1200" u="sng" kern="1200" dirty="0">
                <a:solidFill>
                  <a:schemeClr val="tx1"/>
                </a:solidFill>
                <a:latin typeface="+mn-lt"/>
                <a:ea typeface="+mn-ea"/>
                <a:cs typeface="+mn-cs"/>
              </a:rPr>
              <a:t>5335 Concordantes2</a:t>
            </a:r>
          </a:p>
          <a:p>
            <a:r>
              <a:rPr lang="en-US" sz="1200" u="sng" kern="1200" dirty="0">
                <a:solidFill>
                  <a:schemeClr val="tx1"/>
                </a:solidFill>
                <a:latin typeface="+mn-lt"/>
                <a:ea typeface="+mn-ea"/>
                <a:cs typeface="+mn-cs"/>
              </a:rPr>
              <a:t>11419 Singletons1</a:t>
            </a:r>
          </a:p>
          <a:p>
            <a:endParaRPr lang="en-US" sz="1200" u="sng" kern="1200" dirty="0">
              <a:solidFill>
                <a:schemeClr val="tx1"/>
              </a:solidFill>
              <a:latin typeface="+mn-lt"/>
              <a:ea typeface="+mn-ea"/>
              <a:cs typeface="+mn-cs"/>
            </a:endParaRPr>
          </a:p>
          <a:p>
            <a:r>
              <a:rPr lang="en-US" sz="1200" u="sng" kern="1200" dirty="0" err="1">
                <a:solidFill>
                  <a:schemeClr val="tx1"/>
                </a:solidFill>
                <a:latin typeface="+mn-lt"/>
                <a:ea typeface="+mn-ea"/>
                <a:cs typeface="+mn-cs"/>
              </a:rPr>
              <a:t>Analisando</a:t>
            </a:r>
            <a:r>
              <a:rPr lang="en-US" sz="1200" u="sng" kern="1200" dirty="0">
                <a:solidFill>
                  <a:schemeClr val="tx1"/>
                </a:solidFill>
                <a:latin typeface="+mn-lt"/>
                <a:ea typeface="+mn-ea"/>
                <a:cs typeface="+mn-cs"/>
              </a:rPr>
              <a:t> o 1 </a:t>
            </a:r>
            <a:r>
              <a:rPr lang="en-US" sz="1200" u="sng" kern="1200" dirty="0" err="1">
                <a:solidFill>
                  <a:schemeClr val="tx1"/>
                </a:solidFill>
                <a:latin typeface="+mn-lt"/>
                <a:ea typeface="+mn-ea"/>
                <a:cs typeface="+mn-cs"/>
              </a:rPr>
              <a:t>em</a:t>
            </a:r>
            <a:r>
              <a:rPr lang="en-US" sz="1200" u="sng" kern="1200" dirty="0">
                <a:solidFill>
                  <a:schemeClr val="tx1"/>
                </a:solidFill>
                <a:latin typeface="+mn-lt"/>
                <a:ea typeface="+mn-ea"/>
                <a:cs typeface="+mn-cs"/>
              </a:rPr>
              <a:t> </a:t>
            </a:r>
            <a:r>
              <a:rPr lang="en-US" sz="1200" u="sng" kern="1200" dirty="0" err="1">
                <a:solidFill>
                  <a:schemeClr val="tx1"/>
                </a:solidFill>
                <a:latin typeface="+mn-lt"/>
                <a:ea typeface="+mn-ea"/>
                <a:cs typeface="+mn-cs"/>
              </a:rPr>
              <a:t>relacao</a:t>
            </a:r>
            <a:r>
              <a:rPr lang="en-US" sz="1200" u="sng" kern="1200" dirty="0">
                <a:solidFill>
                  <a:schemeClr val="tx1"/>
                </a:solidFill>
                <a:latin typeface="+mn-lt"/>
                <a:ea typeface="+mn-ea"/>
                <a:cs typeface="+mn-cs"/>
              </a:rPr>
              <a:t> a </a:t>
            </a:r>
            <a:r>
              <a:rPr lang="en-US" sz="1200" u="sng" kern="1200" dirty="0" err="1">
                <a:solidFill>
                  <a:schemeClr val="tx1"/>
                </a:solidFill>
                <a:latin typeface="+mn-lt"/>
                <a:ea typeface="+mn-ea"/>
                <a:cs typeface="+mn-cs"/>
              </a:rPr>
              <a:t>quantidade</a:t>
            </a:r>
            <a:r>
              <a:rPr lang="en-US" sz="1200" u="sng" kern="1200" dirty="0">
                <a:solidFill>
                  <a:schemeClr val="tx1"/>
                </a:solidFill>
                <a:latin typeface="+mn-lt"/>
                <a:ea typeface="+mn-ea"/>
                <a:cs typeface="+mn-cs"/>
              </a:rPr>
              <a:t> de bases:</a:t>
            </a:r>
          </a:p>
          <a:p>
            <a:r>
              <a:rPr lang="en-US" sz="1200" u="sng" kern="1200" dirty="0">
                <a:solidFill>
                  <a:schemeClr val="tx1"/>
                </a:solidFill>
                <a:latin typeface="+mn-lt"/>
                <a:ea typeface="+mn-ea"/>
                <a:cs typeface="+mn-cs"/>
              </a:rPr>
              <a:t>1 base de </a:t>
            </a:r>
            <a:r>
              <a:rPr lang="en-US" sz="1200" u="sng" kern="1200" dirty="0" err="1">
                <a:solidFill>
                  <a:schemeClr val="tx1"/>
                </a:solidFill>
                <a:latin typeface="+mn-lt"/>
                <a:ea typeface="+mn-ea"/>
                <a:cs typeface="+mn-cs"/>
              </a:rPr>
              <a:t>diferença</a:t>
            </a:r>
            <a:r>
              <a:rPr lang="en-US" sz="1200" u="sng" kern="1200" dirty="0">
                <a:solidFill>
                  <a:schemeClr val="tx1"/>
                </a:solidFill>
                <a:latin typeface="+mn-lt"/>
                <a:ea typeface="+mn-ea"/>
                <a:cs typeface="+mn-cs"/>
              </a:rPr>
              <a:t> = 78</a:t>
            </a:r>
          </a:p>
          <a:p>
            <a:r>
              <a:rPr lang="en-US" sz="1200" u="sng" kern="1200" dirty="0">
                <a:solidFill>
                  <a:schemeClr val="tx1"/>
                </a:solidFill>
                <a:latin typeface="+mn-lt"/>
                <a:ea typeface="+mn-ea"/>
                <a:cs typeface="+mn-cs"/>
              </a:rPr>
              <a:t>2 bases = 48</a:t>
            </a:r>
          </a:p>
          <a:p>
            <a:r>
              <a:rPr lang="en-US" sz="1200" u="sng" kern="1200" dirty="0">
                <a:solidFill>
                  <a:schemeClr val="tx1"/>
                </a:solidFill>
                <a:latin typeface="+mn-lt"/>
                <a:ea typeface="+mn-ea"/>
                <a:cs typeface="+mn-cs"/>
              </a:rPr>
              <a:t>3 bases = 48 ...</a:t>
            </a:r>
          </a:p>
          <a:p>
            <a:r>
              <a:rPr lang="en-US" sz="1200" u="sng" kern="1200" dirty="0">
                <a:solidFill>
                  <a:schemeClr val="tx1"/>
                </a:solidFill>
                <a:latin typeface="+mn-lt"/>
                <a:ea typeface="+mn-ea"/>
                <a:cs typeface="+mn-cs"/>
              </a:rPr>
              <a:t>Media e </a:t>
            </a:r>
            <a:r>
              <a:rPr lang="en-US" sz="1200" u="sng" kern="1200" dirty="0" err="1">
                <a:solidFill>
                  <a:schemeClr val="tx1"/>
                </a:solidFill>
                <a:latin typeface="+mn-lt"/>
                <a:ea typeface="+mn-ea"/>
                <a:cs typeface="+mn-cs"/>
              </a:rPr>
              <a:t>Mediana</a:t>
            </a:r>
            <a:r>
              <a:rPr lang="en-US" sz="1200" u="sng" kern="1200" dirty="0">
                <a:solidFill>
                  <a:schemeClr val="tx1"/>
                </a:solidFill>
                <a:latin typeface="+mn-lt"/>
                <a:ea typeface="+mn-ea"/>
                <a:cs typeface="+mn-cs"/>
              </a:rPr>
              <a:t> da </a:t>
            </a:r>
            <a:r>
              <a:rPr lang="en-US" sz="1200" u="sng" kern="1200" dirty="0" err="1">
                <a:solidFill>
                  <a:schemeClr val="tx1"/>
                </a:solidFill>
                <a:latin typeface="+mn-lt"/>
                <a:ea typeface="+mn-ea"/>
                <a:cs typeface="+mn-cs"/>
              </a:rPr>
              <a:t>diferença</a:t>
            </a:r>
            <a:endParaRPr lang="en-US" sz="1200" u="sng" kern="1200" dirty="0">
              <a:solidFill>
                <a:schemeClr val="tx1"/>
              </a:solidFill>
              <a:latin typeface="+mn-lt"/>
              <a:ea typeface="+mn-ea"/>
              <a:cs typeface="+mn-cs"/>
            </a:endParaRPr>
          </a:p>
          <a:p>
            <a:r>
              <a:rPr lang="fi-FI" sz="1200" u="sng" kern="1200" dirty="0">
                <a:solidFill>
                  <a:schemeClr val="tx1"/>
                </a:solidFill>
                <a:latin typeface="+mn-lt"/>
                <a:ea typeface="+mn-ea"/>
                <a:cs typeface="+mn-cs"/>
              </a:rPr>
              <a:t>10287	 MED	</a:t>
            </a:r>
          </a:p>
          <a:p>
            <a:r>
              <a:rPr lang="de-DE" sz="1200" u="sng" kern="1200" dirty="0">
                <a:solidFill>
                  <a:schemeClr val="tx1"/>
                </a:solidFill>
                <a:latin typeface="+mn-lt"/>
                <a:ea typeface="+mn-ea"/>
                <a:cs typeface="+mn-cs"/>
              </a:rPr>
              <a:t>30841	MEDIA	</a:t>
            </a:r>
          </a:p>
          <a:p>
            <a:r>
              <a:rPr lang="de-DE" sz="1200" u="sng" kern="1200" dirty="0" err="1">
                <a:solidFill>
                  <a:schemeClr val="tx1"/>
                </a:solidFill>
                <a:latin typeface="+mn-lt"/>
                <a:ea typeface="+mn-ea"/>
                <a:cs typeface="+mn-cs"/>
              </a:rPr>
              <a:t>é</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bem</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grande</a:t>
            </a:r>
            <a:r>
              <a:rPr lang="de-DE" sz="1200" u="sng" kern="1200" dirty="0">
                <a:solidFill>
                  <a:schemeClr val="tx1"/>
                </a:solidFill>
                <a:latin typeface="+mn-lt"/>
                <a:ea typeface="+mn-ea"/>
                <a:cs typeface="+mn-cs"/>
              </a:rPr>
              <a:t>.</a:t>
            </a:r>
          </a:p>
          <a:p>
            <a:endParaRPr lang="de-DE" sz="1200" u="sng" kern="1200" dirty="0">
              <a:solidFill>
                <a:schemeClr val="tx1"/>
              </a:solidFill>
              <a:latin typeface="+mn-lt"/>
              <a:ea typeface="+mn-ea"/>
              <a:cs typeface="+mn-cs"/>
            </a:endParaRPr>
          </a:p>
          <a:p>
            <a:r>
              <a:rPr lang="de-DE" sz="1200" u="sng" kern="1200" dirty="0">
                <a:solidFill>
                  <a:schemeClr val="tx1"/>
                </a:solidFill>
                <a:latin typeface="+mn-lt"/>
                <a:ea typeface="+mn-ea"/>
                <a:cs typeface="+mn-cs"/>
              </a:rPr>
              <a:t>A </a:t>
            </a:r>
            <a:r>
              <a:rPr lang="de-DE" sz="1200" u="sng" kern="1200" dirty="0" err="1">
                <a:solidFill>
                  <a:schemeClr val="tx1"/>
                </a:solidFill>
                <a:latin typeface="+mn-lt"/>
                <a:ea typeface="+mn-ea"/>
                <a:cs typeface="+mn-cs"/>
              </a:rPr>
              <a:t>quantidade</a:t>
            </a:r>
            <a:r>
              <a:rPr lang="de-DE" sz="1200" u="sng" kern="1200" dirty="0">
                <a:solidFill>
                  <a:schemeClr val="tx1"/>
                </a:solidFill>
                <a:latin typeface="+mn-lt"/>
                <a:ea typeface="+mn-ea"/>
                <a:cs typeface="+mn-cs"/>
              </a:rPr>
              <a:t> de "</a:t>
            </a:r>
            <a:r>
              <a:rPr lang="de-DE" sz="1200" u="sng" kern="1200" dirty="0" err="1">
                <a:solidFill>
                  <a:schemeClr val="tx1"/>
                </a:solidFill>
                <a:latin typeface="+mn-lt"/>
                <a:ea typeface="+mn-ea"/>
                <a:cs typeface="+mn-cs"/>
              </a:rPr>
              <a:t>posições</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mapeadas</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únicas</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por</a:t>
            </a:r>
            <a:r>
              <a:rPr lang="de-DE" sz="1200" u="sng" kern="1200" dirty="0">
                <a:solidFill>
                  <a:schemeClr val="tx1"/>
                </a:solidFill>
                <a:latin typeface="+mn-lt"/>
                <a:ea typeface="+mn-ea"/>
                <a:cs typeface="+mn-cs"/>
              </a:rPr>
              <a:t> </a:t>
            </a:r>
            <a:r>
              <a:rPr lang="de-DE" sz="1200" u="sng" kern="1200" dirty="0" err="1">
                <a:solidFill>
                  <a:schemeClr val="tx1"/>
                </a:solidFill>
                <a:latin typeface="+mn-lt"/>
                <a:ea typeface="+mn-ea"/>
                <a:cs typeface="+mn-cs"/>
              </a:rPr>
              <a:t>programa</a:t>
            </a:r>
            <a:endParaRPr lang="de-DE" sz="1200" u="sng" kern="1200" dirty="0">
              <a:solidFill>
                <a:schemeClr val="tx1"/>
              </a:solidFill>
              <a:latin typeface="+mn-lt"/>
              <a:ea typeface="+mn-ea"/>
              <a:cs typeface="+mn-cs"/>
            </a:endParaRPr>
          </a:p>
          <a:p>
            <a:r>
              <a:rPr lang="de-DE" sz="1200" u="sng" kern="1200" dirty="0" err="1">
                <a:solidFill>
                  <a:schemeClr val="tx1"/>
                </a:solidFill>
                <a:latin typeface="+mn-lt"/>
                <a:ea typeface="+mn-ea"/>
                <a:cs typeface="+mn-cs"/>
              </a:rPr>
              <a:t>Gmap</a:t>
            </a:r>
            <a:r>
              <a:rPr lang="de-DE" sz="1200" u="sng" kern="1200" dirty="0">
                <a:solidFill>
                  <a:schemeClr val="tx1"/>
                </a:solidFill>
                <a:latin typeface="+mn-lt"/>
                <a:ea typeface="+mn-ea"/>
                <a:cs typeface="+mn-cs"/>
              </a:rPr>
              <a:t> = 4543</a:t>
            </a:r>
          </a:p>
          <a:p>
            <a:r>
              <a:rPr lang="hr-HR" sz="1200" u="sng" kern="1200" dirty="0" err="1">
                <a:solidFill>
                  <a:schemeClr val="tx1"/>
                </a:solidFill>
                <a:latin typeface="+mn-lt"/>
                <a:ea typeface="+mn-ea"/>
                <a:cs typeface="+mn-cs"/>
              </a:rPr>
              <a:t>PacBio</a:t>
            </a:r>
            <a:r>
              <a:rPr lang="hr-HR" sz="1200" u="sng" kern="1200" dirty="0">
                <a:solidFill>
                  <a:schemeClr val="tx1"/>
                </a:solidFill>
                <a:latin typeface="+mn-lt"/>
                <a:ea typeface="+mn-ea"/>
                <a:cs typeface="+mn-cs"/>
              </a:rPr>
              <a:t> = 2308</a:t>
            </a:r>
          </a:p>
          <a:p>
            <a:r>
              <a:rPr lang="is-IS" sz="1200" u="sng" kern="1200" dirty="0">
                <a:solidFill>
                  <a:schemeClr val="tx1"/>
                </a:solidFill>
                <a:latin typeface="+mn-lt"/>
                <a:ea typeface="+mn-ea"/>
                <a:cs typeface="+mn-cs"/>
              </a:rPr>
              <a:t>Star = 4568</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44</a:t>
            </a:fld>
            <a:endParaRPr lang="pt-BR"/>
          </a:p>
        </p:txBody>
      </p:sp>
    </p:spTree>
    <p:extLst>
      <p:ext uri="{BB962C8B-B14F-4D97-AF65-F5344CB8AC3E}">
        <p14:creationId xmlns:p14="http://schemas.microsoft.com/office/powerpoint/2010/main" val="1931420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desafio</a:t>
            </a:r>
            <a:r>
              <a:rPr lang="en-US" dirty="0"/>
              <a:t> </a:t>
            </a:r>
            <a:r>
              <a:rPr lang="en-US" dirty="0" err="1"/>
              <a:t>é</a:t>
            </a:r>
            <a:r>
              <a:rPr lang="en-US" dirty="0"/>
              <a:t> que to </a:t>
            </a:r>
            <a:r>
              <a:rPr lang="en-US" dirty="0" err="1"/>
              <a:t>comparando</a:t>
            </a:r>
            <a:r>
              <a:rPr lang="en-US" dirty="0"/>
              <a:t> </a:t>
            </a:r>
            <a:r>
              <a:rPr lang="en-US" dirty="0" err="1"/>
              <a:t>posicao</a:t>
            </a:r>
            <a:r>
              <a:rPr lang="en-US" dirty="0"/>
              <a:t>, e </a:t>
            </a:r>
            <a:r>
              <a:rPr lang="en-US" dirty="0" err="1"/>
              <a:t>pode</a:t>
            </a:r>
            <a:r>
              <a:rPr lang="en-US" dirty="0"/>
              <a:t> </a:t>
            </a:r>
            <a:r>
              <a:rPr lang="en-US" dirty="0" err="1"/>
              <a:t>ter</a:t>
            </a:r>
            <a:r>
              <a:rPr lang="en-US" dirty="0"/>
              <a:t> </a:t>
            </a:r>
            <a:r>
              <a:rPr lang="en-US" dirty="0" err="1"/>
              <a:t>diferenca</a:t>
            </a:r>
            <a:r>
              <a:rPr lang="en-US" dirty="0"/>
              <a:t> de </a:t>
            </a:r>
            <a:r>
              <a:rPr lang="en-US" dirty="0" err="1"/>
              <a:t>sequencia</a:t>
            </a:r>
            <a:r>
              <a:rPr lang="en-US" dirty="0"/>
              <a:t> </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45</a:t>
            </a:fld>
            <a:endParaRPr lang="pt-BR"/>
          </a:p>
        </p:txBody>
      </p:sp>
    </p:spTree>
    <p:extLst>
      <p:ext uri="{BB962C8B-B14F-4D97-AF65-F5344CB8AC3E}">
        <p14:creationId xmlns:p14="http://schemas.microsoft.com/office/powerpoint/2010/main" val="71391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3</a:t>
            </a:fld>
            <a:endParaRPr lang="pt-BR"/>
          </a:p>
        </p:txBody>
      </p:sp>
    </p:spTree>
    <p:extLst>
      <p:ext uri="{BB962C8B-B14F-4D97-AF65-F5344CB8AC3E}">
        <p14:creationId xmlns:p14="http://schemas.microsoft.com/office/powerpoint/2010/main" val="211185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baseline="0" dirty="0"/>
          </a:p>
          <a:p>
            <a:r>
              <a:rPr lang="en-US" u="sng" dirty="0">
                <a:hlinkClick r:id="rId3"/>
              </a:rPr>
              <a:t>Single Molecule, Real-Time (SMRT) Sequencing delivers the long reads needed to capture intact isoform information without assembly or complicated algorithms. The Iso-Seq application identifies transcripts and reveals novel gene isoforms, including gene fusions and full-length mRNA and lncRNA transcripts. You can use the Iso-Seq method to:</a:t>
            </a:r>
          </a:p>
          <a:p>
            <a:r>
              <a:rPr lang="en-US" dirty="0"/>
              <a:t>		Directly sequence full-length transcripts and eliminate the need for transcript reconstruction</a:t>
            </a:r>
          </a:p>
          <a:p>
            <a:r>
              <a:rPr lang="en-US" dirty="0"/>
              <a:t>		Perform broad or targeted surveys of transcript diversity to obtain key information about the frequency and types of alternative transcription</a:t>
            </a:r>
          </a:p>
          <a:p>
            <a:r>
              <a:rPr lang="en-US" dirty="0"/>
              <a:t>		Observe allele-specific gene expression</a:t>
            </a:r>
          </a:p>
          <a:p>
            <a:r>
              <a:rPr lang="en-US" dirty="0"/>
              <a:t>		Differentiate isoform expression between cells, tissues, and disease states</a:t>
            </a:r>
          </a:p>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4</a:t>
            </a:fld>
            <a:endParaRPr lang="pt-BR"/>
          </a:p>
        </p:txBody>
      </p:sp>
    </p:spTree>
    <p:extLst>
      <p:ext uri="{BB962C8B-B14F-4D97-AF65-F5344CB8AC3E}">
        <p14:creationId xmlns:p14="http://schemas.microsoft.com/office/powerpoint/2010/main" val="192976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baseline="0" dirty="0" err="1"/>
              <a:t>PacBio</a:t>
            </a:r>
            <a:r>
              <a:rPr lang="en-US" baseline="0" dirty="0"/>
              <a:t> raw sequences reads remove adapters and artifacts, Classify sequences reads (</a:t>
            </a:r>
            <a:r>
              <a:rPr lang="en-US" sz="1200" kern="1200" dirty="0" err="1">
                <a:solidFill>
                  <a:schemeClr val="tx1"/>
                </a:solidFill>
                <a:latin typeface="+mn-lt"/>
                <a:ea typeface="+mn-ea"/>
                <a:cs typeface="+mn-cs"/>
              </a:rPr>
              <a:t>ReadsOfInsert</a:t>
            </a:r>
            <a:r>
              <a:rPr lang="en-US" sz="1200" kern="1200" dirty="0">
                <a:solidFill>
                  <a:schemeClr val="tx1"/>
                </a:solidFill>
                <a:latin typeface="+mn-lt"/>
                <a:ea typeface="+mn-ea"/>
                <a:cs typeface="+mn-cs"/>
              </a:rPr>
              <a:t> into full-length and non-full-length bins). Isoform cluster (</a:t>
            </a:r>
            <a:r>
              <a:rPr lang="en-US" sz="1200" b="1" kern="1200" dirty="0">
                <a:solidFill>
                  <a:schemeClr val="tx1"/>
                </a:solidFill>
                <a:latin typeface="+mn-lt"/>
                <a:ea typeface="+mn-ea"/>
                <a:cs typeface="+mn-cs"/>
              </a:rPr>
              <a:t>Number of polished high-quality (HQ) isoforms</a:t>
            </a:r>
            <a:r>
              <a:rPr lang="en-US" sz="1200" b="0" kern="1200" dirty="0">
                <a:solidFill>
                  <a:schemeClr val="tx1"/>
                </a:solidFill>
                <a:latin typeface="+mn-lt"/>
                <a:ea typeface="+mn-ea"/>
                <a:cs typeface="+mn-cs"/>
              </a:rPr>
              <a:t> --- This is the number of HQ clusters, each cluster representing a unique isoform. Note that a little redundancy is expected, you may find there are sometimes multiple clusters of the same isoform, which you can collapse using </a:t>
            </a:r>
            <a:r>
              <a:rPr lang="en-US" sz="1200" b="0" kern="1200" dirty="0">
                <a:solidFill>
                  <a:schemeClr val="tx1"/>
                </a:solidFill>
                <a:latin typeface="+mn-lt"/>
                <a:ea typeface="+mn-ea"/>
                <a:cs typeface="+mn-cs"/>
                <a:hlinkClick r:id="rId3"/>
              </a:rPr>
              <a:t>this tutorial. The definition of high-quality versus low-quality is by default set to 99% (determined using Quiver-polished consensus QVs), but can be adjusted by the user during the protocol set up. </a:t>
            </a:r>
            <a:r>
              <a:rPr lang="en-US" sz="1200" b="1" kern="1200" dirty="0">
                <a:solidFill>
                  <a:schemeClr val="tx1"/>
                </a:solidFill>
                <a:latin typeface="+mn-lt"/>
                <a:ea typeface="+mn-ea"/>
                <a:cs typeface="+mn-cs"/>
                <a:hlinkClick r:id="rId3"/>
              </a:rPr>
              <a:t>HQ cluster consensus sequences</a:t>
            </a:r>
            <a:r>
              <a:rPr lang="en-US" sz="1200" b="0" kern="1200" dirty="0">
                <a:solidFill>
                  <a:schemeClr val="tx1"/>
                </a:solidFill>
                <a:latin typeface="+mn-lt"/>
                <a:ea typeface="+mn-ea"/>
                <a:cs typeface="+mn-cs"/>
                <a:hlinkClick r:id="rId3"/>
              </a:rPr>
              <a:t> are what we recommend users to analyze with.</a:t>
            </a:r>
            <a:r>
              <a:rPr lang="en-US" sz="1200" b="0" kern="1200" dirty="0">
                <a:solidFill>
                  <a:schemeClr val="tx1"/>
                </a:solidFill>
                <a:latin typeface="+mn-lt"/>
                <a:ea typeface="+mn-ea"/>
                <a:cs typeface="+mn-cs"/>
              </a:rPr>
              <a:t>) </a:t>
            </a:r>
            <a:r>
              <a:rPr lang="en-US" sz="1200" b="0" kern="1200" dirty="0" err="1">
                <a:solidFill>
                  <a:schemeClr val="tx1"/>
                </a:solidFill>
                <a:latin typeface="+mn-lt"/>
                <a:ea typeface="+mn-ea"/>
                <a:cs typeface="+mn-cs"/>
              </a:rPr>
              <a:t>Nonredundant</a:t>
            </a:r>
            <a:r>
              <a:rPr lang="en-US" sz="1200" b="0" kern="1200" dirty="0">
                <a:solidFill>
                  <a:schemeClr val="tx1"/>
                </a:solidFill>
                <a:latin typeface="+mn-lt"/>
                <a:ea typeface="+mn-ea"/>
                <a:cs typeface="+mn-cs"/>
              </a:rPr>
              <a:t> transcripts isoform – consensus calling. Quality filtering (</a:t>
            </a:r>
            <a:r>
              <a:rPr lang="en-US" sz="1200" kern="1200" dirty="0">
                <a:solidFill>
                  <a:schemeClr val="tx1"/>
                </a:solidFill>
                <a:latin typeface="+mn-lt"/>
                <a:ea typeface="+mn-ea"/>
                <a:cs typeface="+mn-cs"/>
              </a:rPr>
              <a:t>99% accuracy). And the last step is map</a:t>
            </a:r>
            <a:r>
              <a:rPr lang="en-US" sz="1200" kern="1200" baseline="0" dirty="0">
                <a:solidFill>
                  <a:schemeClr val="tx1"/>
                </a:solidFill>
                <a:latin typeface="+mn-lt"/>
                <a:ea typeface="+mn-ea"/>
                <a:cs typeface="+mn-cs"/>
              </a:rPr>
              <a:t> to reference genome. And we will have the Evidence-based gene models.</a:t>
            </a:r>
          </a:p>
          <a:p>
            <a:endParaRPr lang="en-US" sz="1200" kern="120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baseline="0" dirty="0"/>
              <a:t>https://</a:t>
            </a:r>
            <a:r>
              <a:rPr lang="en-US" baseline="0" dirty="0" err="1"/>
              <a:t>github.com</a:t>
            </a:r>
            <a:r>
              <a:rPr lang="en-US" baseline="0" dirty="0"/>
              <a:t>/</a:t>
            </a:r>
            <a:r>
              <a:rPr lang="en-US" baseline="0" dirty="0" err="1"/>
              <a:t>PacificBiosciences</a:t>
            </a:r>
            <a:r>
              <a:rPr lang="en-US" baseline="0" dirty="0"/>
              <a:t>/</a:t>
            </a:r>
            <a:r>
              <a:rPr lang="en-US" baseline="0" dirty="0" err="1"/>
              <a:t>cDNA_primer</a:t>
            </a:r>
            <a:r>
              <a:rPr lang="en-US" baseline="0" dirty="0"/>
              <a:t>/wiki/</a:t>
            </a:r>
            <a:r>
              <a:rPr lang="en-US" baseline="0" dirty="0" err="1"/>
              <a:t>RS_IsoSeq</a:t>
            </a:r>
            <a:r>
              <a:rPr lang="en-US" baseline="0" dirty="0"/>
              <a:t>-(v2.3)-Interpreting-Classify-and-Cluster-Output</a:t>
            </a:r>
          </a:p>
          <a:p>
            <a:endParaRPr lang="en-US" baseline="0" dirty="0"/>
          </a:p>
          <a:p>
            <a:endParaRPr lang="en-US" dirty="0"/>
          </a:p>
          <a:p>
            <a:r>
              <a:rPr lang="en-US" dirty="0"/>
              <a:t>Splicing </a:t>
            </a:r>
            <a:r>
              <a:rPr lang="en-US" dirty="0" err="1"/>
              <a:t>depende</a:t>
            </a:r>
            <a:r>
              <a:rPr lang="en-US" dirty="0"/>
              <a:t> do </a:t>
            </a:r>
            <a:r>
              <a:rPr lang="en-US" dirty="0" err="1"/>
              <a:t>tipo</a:t>
            </a:r>
            <a:r>
              <a:rPr lang="en-US" dirty="0"/>
              <a:t> de </a:t>
            </a:r>
            <a:r>
              <a:rPr lang="en-US" dirty="0" err="1"/>
              <a:t>tecido</a:t>
            </a:r>
            <a:r>
              <a:rPr lang="en-US" dirty="0"/>
              <a:t> </a:t>
            </a:r>
            <a:r>
              <a:rPr lang="en-US" dirty="0" err="1"/>
              <a:t>ou</a:t>
            </a:r>
            <a:r>
              <a:rPr lang="en-US" dirty="0"/>
              <a:t> </a:t>
            </a:r>
            <a:r>
              <a:rPr lang="en-US" dirty="0" err="1"/>
              <a:t>estágio</a:t>
            </a:r>
            <a:r>
              <a:rPr lang="en-US" dirty="0"/>
              <a:t> de </a:t>
            </a:r>
            <a:r>
              <a:rPr lang="en-US" dirty="0" err="1"/>
              <a:t>vida</a:t>
            </a:r>
            <a:endParaRPr lang="en-US" dirty="0"/>
          </a:p>
          <a:p>
            <a:r>
              <a:rPr lang="en-US" dirty="0"/>
              <a:t>O </a:t>
            </a:r>
            <a:r>
              <a:rPr lang="en-US" dirty="0" err="1"/>
              <a:t>que</a:t>
            </a:r>
            <a:r>
              <a:rPr lang="en-US" dirty="0"/>
              <a:t> a </a:t>
            </a:r>
            <a:r>
              <a:rPr lang="en-US" dirty="0" err="1"/>
              <a:t>pacbio</a:t>
            </a:r>
            <a:r>
              <a:rPr lang="en-US" dirty="0"/>
              <a:t> fez</a:t>
            </a:r>
            <a:r>
              <a:rPr lang="en-US" baseline="0" dirty="0"/>
              <a:t> para </a:t>
            </a:r>
            <a:r>
              <a:rPr lang="en-US" baseline="0" dirty="0" err="1"/>
              <a:t>mudar</a:t>
            </a:r>
            <a:r>
              <a:rPr lang="en-US" baseline="0" dirty="0"/>
              <a:t> </a:t>
            </a:r>
            <a:r>
              <a:rPr lang="en-US" baseline="0" dirty="0" err="1"/>
              <a:t>esse</a:t>
            </a:r>
            <a:r>
              <a:rPr lang="en-US" baseline="0" dirty="0"/>
              <a:t> </a:t>
            </a:r>
            <a:r>
              <a:rPr lang="en-US" baseline="0" dirty="0" err="1"/>
              <a:t>cenário</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262626"/>
                </a:solidFill>
                <a:latin typeface="MerriweatherSans-Bold" charset="0"/>
              </a:rPr>
              <a:t>Produce full-length transcripts without assembly</a:t>
            </a:r>
            <a:endParaRPr lang="en-US" dirty="0">
              <a:solidFill>
                <a:srgbClr val="262626"/>
              </a:solidFill>
              <a:latin typeface="MerriweatherSans-Light" charset="0"/>
            </a:endParaRPr>
          </a:p>
          <a:p>
            <a:endParaRPr lang="en-US" baseline="0" dirty="0"/>
          </a:p>
          <a:p>
            <a:endParaRPr lang="en-US" baseline="0" dirty="0"/>
          </a:p>
          <a:p>
            <a:r>
              <a:rPr lang="en-US" dirty="0"/>
              <a:t>The isoform sequencing (</a:t>
            </a:r>
            <a:r>
              <a:rPr lang="en-US" dirty="0" err="1"/>
              <a:t>Iso-Seq</a:t>
            </a:r>
            <a:r>
              <a:rPr lang="en-US" dirty="0"/>
              <a:t>) application generates full-length cDNA sequences — from the 5’ end of transcripts to the poly-A tail — eliminating the need for </a:t>
            </a:r>
            <a:r>
              <a:rPr lang="en-US" dirty="0" err="1"/>
              <a:t>transcriptome</a:t>
            </a:r>
            <a:r>
              <a:rPr lang="en-US" dirty="0"/>
              <a:t> reconstruction using isoform-inference algorithms. </a:t>
            </a:r>
          </a:p>
          <a:p>
            <a:endParaRPr lang="en-US" dirty="0"/>
          </a:p>
          <a:p>
            <a:r>
              <a:rPr lang="en-US" dirty="0"/>
              <a:t>The </a:t>
            </a:r>
            <a:r>
              <a:rPr lang="en-US" dirty="0" err="1"/>
              <a:t>Iso-Seq</a:t>
            </a:r>
            <a:r>
              <a:rPr lang="en-US" dirty="0"/>
              <a:t> method generates accurate information about alternatively spliced exons and transcriptional start sites. </a:t>
            </a:r>
          </a:p>
          <a:p>
            <a:endParaRPr lang="en-US" dirty="0"/>
          </a:p>
          <a:p>
            <a:r>
              <a:rPr lang="en-US" dirty="0"/>
              <a:t>It also delivers information about poly-</a:t>
            </a:r>
            <a:r>
              <a:rPr lang="en-US" dirty="0" err="1"/>
              <a:t>adenylation</a:t>
            </a:r>
            <a:r>
              <a:rPr lang="en-US" dirty="0"/>
              <a:t> sites for transcripts up to 10 kb in length across the full complement of isoforms within targeted genes or the entire </a:t>
            </a:r>
            <a:r>
              <a:rPr lang="en-US" dirty="0" err="1"/>
              <a:t>transcriptome</a:t>
            </a:r>
            <a:r>
              <a:rPr lang="en-US" dirty="0"/>
              <a:t>.</a:t>
            </a:r>
          </a:p>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5</a:t>
            </a:fld>
            <a:endParaRPr lang="pt-BR"/>
          </a:p>
        </p:txBody>
      </p:sp>
    </p:spTree>
    <p:extLst>
      <p:ext uri="{BB962C8B-B14F-4D97-AF65-F5344CB8AC3E}">
        <p14:creationId xmlns:p14="http://schemas.microsoft.com/office/powerpoint/2010/main" val="166879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latin typeface="GkpnjqAdvTT86d47313" charset="0"/>
              </a:rPr>
              <a:t> </a:t>
            </a:r>
          </a:p>
          <a:p>
            <a:endParaRPr lang="pt-BR" sz="1100" b="1" dirty="0">
              <a:latin typeface="GkpnjqAdvTT86d47313" charset="0"/>
            </a:endParaRPr>
          </a:p>
          <a:p>
            <a:r>
              <a:rPr lang="pt-BR" sz="1100" b="1" dirty="0" err="1">
                <a:latin typeface="CgwwflAdvTT99c4c969" charset="0"/>
              </a:rPr>
              <a:t>Correction</a:t>
            </a:r>
            <a:r>
              <a:rPr lang="pt-BR" sz="1100" b="1" dirty="0">
                <a:latin typeface="CgwwflAdvTT99c4c969" charset="0"/>
              </a:rPr>
              <a:t> </a:t>
            </a:r>
            <a:r>
              <a:rPr lang="pt-BR" sz="1100" b="1" dirty="0" err="1">
                <a:latin typeface="CgwwflAdvTT99c4c969" charset="0"/>
              </a:rPr>
              <a:t>of</a:t>
            </a:r>
            <a:r>
              <a:rPr lang="pt-BR" sz="1100" b="1" dirty="0">
                <a:latin typeface="CgwwflAdvTT99c4c969" charset="0"/>
              </a:rPr>
              <a:t> SMRT </a:t>
            </a:r>
            <a:r>
              <a:rPr lang="pt-BR" sz="1100" b="1" dirty="0" err="1">
                <a:latin typeface="CgwwflAdvTT99c4c969" charset="0"/>
              </a:rPr>
              <a:t>sequences</a:t>
            </a:r>
            <a:r>
              <a:rPr lang="pt-BR" sz="1100" b="1" dirty="0">
                <a:latin typeface="CgwwflAdvTT99c4c969" charset="0"/>
              </a:rPr>
              <a:t> </a:t>
            </a:r>
          </a:p>
          <a:p>
            <a:endParaRPr lang="pt-BR" b="1" dirty="0"/>
          </a:p>
          <a:p>
            <a:endParaRPr lang="pt-BR" dirty="0">
              <a:latin typeface="GkpnjqAdvTT86d47313" charset="0"/>
            </a:endParaRPr>
          </a:p>
          <a:p>
            <a:r>
              <a:rPr lang="pt-BR" dirty="0" err="1">
                <a:latin typeface="GkpnjqAdvTT86d47313" charset="0"/>
              </a:rPr>
              <a:t>To</a:t>
            </a:r>
            <a:r>
              <a:rPr lang="pt-BR" dirty="0">
                <a:latin typeface="GkpnjqAdvTT86d47313" charset="0"/>
              </a:rPr>
              <a:t> determine </a:t>
            </a:r>
            <a:r>
              <a:rPr lang="pt-BR" dirty="0" err="1">
                <a:latin typeface="GkpnjqAdvTT86d47313" charset="0"/>
              </a:rPr>
              <a:t>the</a:t>
            </a:r>
            <a:r>
              <a:rPr lang="pt-BR" dirty="0">
                <a:latin typeface="GkpnjqAdvTT86d47313" charset="0"/>
              </a:rPr>
              <a:t> </a:t>
            </a:r>
            <a:r>
              <a:rPr lang="pt-BR" dirty="0" err="1">
                <a:latin typeface="GkpnjqAdvTT86d47313" charset="0"/>
              </a:rPr>
              <a:t>sequence</a:t>
            </a:r>
            <a:r>
              <a:rPr lang="pt-BR" dirty="0">
                <a:latin typeface="GkpnjqAdvTT86d47313" charset="0"/>
              </a:rPr>
              <a:t> </a:t>
            </a:r>
            <a:r>
              <a:rPr lang="pt-BR" dirty="0" err="1">
                <a:latin typeface="GkpnjqAdvTT86d47313" charset="0"/>
              </a:rPr>
              <a:t>accuracy</a:t>
            </a:r>
            <a:r>
              <a:rPr lang="pt-BR" dirty="0">
                <a:latin typeface="GkpnjqAdvTT86d47313" charset="0"/>
              </a:rPr>
              <a:t> </a:t>
            </a:r>
            <a:r>
              <a:rPr lang="pt-BR" dirty="0" err="1">
                <a:latin typeface="GkpnjqAdvTT86d47313" charset="0"/>
              </a:rPr>
              <a:t>before</a:t>
            </a:r>
            <a:r>
              <a:rPr lang="pt-BR" dirty="0">
                <a:latin typeface="GkpnjqAdvTT86d47313" charset="0"/>
              </a:rPr>
              <a:t> </a:t>
            </a:r>
            <a:r>
              <a:rPr lang="pt-BR" dirty="0" err="1">
                <a:latin typeface="GkpnjqAdvTT86d47313" charset="0"/>
              </a:rPr>
              <a:t>and</a:t>
            </a:r>
            <a:r>
              <a:rPr lang="pt-BR" dirty="0">
                <a:latin typeface="GkpnjqAdvTT86d47313" charset="0"/>
              </a:rPr>
              <a:t> </a:t>
            </a:r>
            <a:r>
              <a:rPr lang="pt-BR" dirty="0" err="1">
                <a:latin typeface="GkpnjqAdvTT86d47313" charset="0"/>
              </a:rPr>
              <a:t>after</a:t>
            </a:r>
            <a:r>
              <a:rPr lang="pt-BR" dirty="0">
                <a:latin typeface="GkpnjqAdvTT86d47313" charset="0"/>
              </a:rPr>
              <a:t> </a:t>
            </a:r>
            <a:r>
              <a:rPr lang="pt-BR" dirty="0" err="1">
                <a:latin typeface="GkpnjqAdvTT86d47313" charset="0"/>
              </a:rPr>
              <a:t>error</a:t>
            </a:r>
            <a:r>
              <a:rPr lang="pt-BR" dirty="0">
                <a:latin typeface="GkpnjqAdvTT86d47313" charset="0"/>
              </a:rPr>
              <a:t> </a:t>
            </a:r>
            <a:r>
              <a:rPr lang="pt-BR" dirty="0" err="1">
                <a:latin typeface="GkpnjqAdvTT86d47313" charset="0"/>
              </a:rPr>
              <a:t>correction</a:t>
            </a:r>
            <a:r>
              <a:rPr lang="pt-BR" dirty="0">
                <a:latin typeface="GkpnjqAdvTT86d47313" charset="0"/>
              </a:rPr>
              <a:t>, </a:t>
            </a:r>
            <a:r>
              <a:rPr lang="pt-BR" dirty="0" err="1">
                <a:latin typeface="GkpnjqAdvTT86d47313" charset="0"/>
              </a:rPr>
              <a:t>the</a:t>
            </a:r>
            <a:r>
              <a:rPr lang="pt-BR" dirty="0">
                <a:latin typeface="GkpnjqAdvTT86d47313" charset="0"/>
              </a:rPr>
              <a:t> </a:t>
            </a:r>
            <a:r>
              <a:rPr lang="pt-BR" dirty="0" err="1">
                <a:latin typeface="GkpnjqAdvTT86d47313" charset="0"/>
              </a:rPr>
              <a:t>sequences</a:t>
            </a:r>
            <a:r>
              <a:rPr lang="pt-BR" dirty="0">
                <a:latin typeface="GkpnjqAdvTT86d47313" charset="0"/>
              </a:rPr>
              <a:t> </a:t>
            </a:r>
            <a:r>
              <a:rPr lang="pt-BR" dirty="0" err="1">
                <a:latin typeface="GkpnjqAdvTT86d47313" charset="0"/>
              </a:rPr>
              <a:t>were</a:t>
            </a:r>
            <a:r>
              <a:rPr lang="pt-BR" dirty="0">
                <a:latin typeface="GkpnjqAdvTT86d47313" charset="0"/>
              </a:rPr>
              <a:t> </a:t>
            </a:r>
            <a:r>
              <a:rPr lang="pt-BR" dirty="0" err="1">
                <a:latin typeface="GkpnjqAdvTT86d47313" charset="0"/>
              </a:rPr>
              <a:t>aligned</a:t>
            </a:r>
            <a:r>
              <a:rPr lang="pt-BR" dirty="0">
                <a:latin typeface="GkpnjqAdvTT86d47313" charset="0"/>
              </a:rPr>
              <a:t> </a:t>
            </a:r>
            <a:r>
              <a:rPr lang="pt-BR" dirty="0" err="1">
                <a:latin typeface="GkpnjqAdvTT86d47313" charset="0"/>
              </a:rPr>
              <a:t>against</a:t>
            </a:r>
            <a:r>
              <a:rPr lang="pt-BR" dirty="0">
                <a:latin typeface="GkpnjqAdvTT86d47313" charset="0"/>
              </a:rPr>
              <a:t> </a:t>
            </a:r>
            <a:r>
              <a:rPr lang="pt-BR" dirty="0" err="1">
                <a:latin typeface="GkpnjqAdvTT86d47313" charset="0"/>
              </a:rPr>
              <a:t>the</a:t>
            </a:r>
            <a:r>
              <a:rPr lang="pt-BR" dirty="0">
                <a:latin typeface="GkpnjqAdvTT86d47313" charset="0"/>
              </a:rPr>
              <a:t> set </a:t>
            </a:r>
            <a:r>
              <a:rPr lang="pt-BR" dirty="0" err="1">
                <a:latin typeface="GkpnjqAdvTT86d47313" charset="0"/>
              </a:rPr>
              <a:t>of</a:t>
            </a:r>
            <a:r>
              <a:rPr lang="pt-BR" dirty="0">
                <a:latin typeface="GkpnjqAdvTT86d47313" charset="0"/>
              </a:rPr>
              <a:t> </a:t>
            </a:r>
            <a:r>
              <a:rPr lang="pt-BR" dirty="0" err="1">
                <a:latin typeface="GkpnjqAdvTT86d47313" charset="0"/>
              </a:rPr>
              <a:t>protein</a:t>
            </a:r>
            <a:r>
              <a:rPr lang="pt-BR" dirty="0">
                <a:latin typeface="GkpnjqAdvTT86d47313" charset="0"/>
              </a:rPr>
              <a:t> </a:t>
            </a:r>
            <a:r>
              <a:rPr lang="pt-BR" dirty="0" err="1">
                <a:latin typeface="GkpnjqAdvTT86d47313" charset="0"/>
              </a:rPr>
              <a:t>coding</a:t>
            </a:r>
            <a:r>
              <a:rPr lang="pt-BR" dirty="0">
                <a:latin typeface="GkpnjqAdvTT86d47313" charset="0"/>
              </a:rPr>
              <a:t> gene </a:t>
            </a:r>
            <a:r>
              <a:rPr lang="pt-BR" dirty="0" err="1">
                <a:latin typeface="GkpnjqAdvTT86d47313" charset="0"/>
              </a:rPr>
              <a:t>transcripts</a:t>
            </a:r>
            <a:r>
              <a:rPr lang="pt-BR" dirty="0">
                <a:latin typeface="GkpnjqAdvTT86d47313" charset="0"/>
              </a:rPr>
              <a:t>.</a:t>
            </a:r>
            <a:r>
              <a:rPr lang="pt-BR" baseline="0" dirty="0">
                <a:latin typeface="GkpnjqAdvTT86d47313" charset="0"/>
              </a:rPr>
              <a:t>  </a:t>
            </a:r>
            <a:r>
              <a:rPr lang="pt-BR" dirty="0">
                <a:latin typeface="GkpnjqAdvTT86d47313" charset="0"/>
              </a:rPr>
              <a:t>For </a:t>
            </a:r>
            <a:r>
              <a:rPr lang="pt-BR" dirty="0" err="1">
                <a:latin typeface="GkpnjqAdvTT86d47313" charset="0"/>
              </a:rPr>
              <a:t>each</a:t>
            </a:r>
            <a:r>
              <a:rPr lang="pt-BR" dirty="0">
                <a:latin typeface="GkpnjqAdvTT86d47313" charset="0"/>
              </a:rPr>
              <a:t> SMRT </a:t>
            </a:r>
            <a:r>
              <a:rPr lang="pt-BR" dirty="0" err="1">
                <a:latin typeface="GkpnjqAdvTT86d47313" charset="0"/>
              </a:rPr>
              <a:t>sequence</a:t>
            </a:r>
            <a:r>
              <a:rPr lang="pt-BR" dirty="0">
                <a:latin typeface="GkpnjqAdvTT86d47313" charset="0"/>
              </a:rPr>
              <a:t> </a:t>
            </a:r>
            <a:r>
              <a:rPr lang="pt-BR" dirty="0" err="1">
                <a:latin typeface="GkpnjqAdvTT86d47313" charset="0"/>
              </a:rPr>
              <a:t>only</a:t>
            </a:r>
            <a:r>
              <a:rPr lang="pt-BR" dirty="0">
                <a:latin typeface="GkpnjqAdvTT86d47313" charset="0"/>
              </a:rPr>
              <a:t> </a:t>
            </a:r>
            <a:r>
              <a:rPr lang="pt-BR" dirty="0" err="1">
                <a:latin typeface="GkpnjqAdvTT86d47313" charset="0"/>
              </a:rPr>
              <a:t>the</a:t>
            </a:r>
            <a:r>
              <a:rPr lang="pt-BR" dirty="0">
                <a:latin typeface="GkpnjqAdvTT86d47313" charset="0"/>
              </a:rPr>
              <a:t> </a:t>
            </a:r>
            <a:r>
              <a:rPr lang="pt-BR" dirty="0" err="1">
                <a:latin typeface="GkpnjqAdvTT86d47313" charset="0"/>
              </a:rPr>
              <a:t>best</a:t>
            </a:r>
            <a:r>
              <a:rPr lang="pt-BR" dirty="0">
                <a:latin typeface="GkpnjqAdvTT86d47313" charset="0"/>
              </a:rPr>
              <a:t> </a:t>
            </a:r>
            <a:r>
              <a:rPr lang="pt-BR" dirty="0" err="1">
                <a:latin typeface="GkpnjqAdvTT86d47313" charset="0"/>
              </a:rPr>
              <a:t>alignment</a:t>
            </a:r>
            <a:r>
              <a:rPr lang="pt-BR" dirty="0">
                <a:latin typeface="GkpnjqAdvTT86d47313" charset="0"/>
              </a:rPr>
              <a:t> </a:t>
            </a:r>
            <a:r>
              <a:rPr lang="pt-BR" dirty="0" err="1">
                <a:latin typeface="GkpnjqAdvTT86d47313" charset="0"/>
              </a:rPr>
              <a:t>was</a:t>
            </a:r>
            <a:r>
              <a:rPr lang="pt-BR" dirty="0">
                <a:latin typeface="GkpnjqAdvTT86d47313" charset="0"/>
              </a:rPr>
              <a:t> </a:t>
            </a:r>
            <a:r>
              <a:rPr lang="pt-BR" dirty="0" err="1">
                <a:latin typeface="GkpnjqAdvTT86d47313" charset="0"/>
              </a:rPr>
              <a:t>retained</a:t>
            </a:r>
            <a:r>
              <a:rPr lang="pt-BR" dirty="0">
                <a:latin typeface="GkpnjqAdvTT86d47313" charset="0"/>
              </a:rPr>
              <a:t> </a:t>
            </a:r>
            <a:r>
              <a:rPr lang="pt-BR" dirty="0" err="1">
                <a:latin typeface="GkpnjqAdvTT86d47313" charset="0"/>
              </a:rPr>
              <a:t>and</a:t>
            </a:r>
            <a:r>
              <a:rPr lang="pt-BR" dirty="0">
                <a:latin typeface="GkpnjqAdvTT86d47313" charset="0"/>
              </a:rPr>
              <a:t> </a:t>
            </a:r>
            <a:r>
              <a:rPr lang="pt-BR" dirty="0" err="1">
                <a:latin typeface="GkpnjqAdvTT86d47313" charset="0"/>
              </a:rPr>
              <a:t>only</a:t>
            </a:r>
            <a:r>
              <a:rPr lang="pt-BR" dirty="0">
                <a:latin typeface="GkpnjqAdvTT86d47313" charset="0"/>
              </a:rPr>
              <a:t> </a:t>
            </a:r>
            <a:r>
              <a:rPr lang="pt-BR" dirty="0" err="1">
                <a:latin typeface="GkpnjqAdvTT86d47313" charset="0"/>
              </a:rPr>
              <a:t>if</a:t>
            </a:r>
            <a:r>
              <a:rPr lang="pt-BR" dirty="0">
                <a:latin typeface="GkpnjqAdvTT86d47313" charset="0"/>
              </a:rPr>
              <a:t> </a:t>
            </a:r>
            <a:r>
              <a:rPr lang="pt-BR" dirty="0" err="1">
                <a:latin typeface="GkpnjqAdvTT86d47313" charset="0"/>
              </a:rPr>
              <a:t>at</a:t>
            </a:r>
            <a:r>
              <a:rPr lang="pt-BR" dirty="0">
                <a:latin typeface="GkpnjqAdvTT86d47313" charset="0"/>
              </a:rPr>
              <a:t> </a:t>
            </a:r>
            <a:r>
              <a:rPr lang="pt-BR" dirty="0" err="1">
                <a:latin typeface="GkpnjqAdvTT86d47313" charset="0"/>
              </a:rPr>
              <a:t>least</a:t>
            </a:r>
            <a:r>
              <a:rPr lang="pt-BR" dirty="0">
                <a:latin typeface="GkpnjqAdvTT86d47313" charset="0"/>
              </a:rPr>
              <a:t> 90 % </a:t>
            </a:r>
            <a:r>
              <a:rPr lang="pt-BR" dirty="0" err="1">
                <a:latin typeface="GkpnjqAdvTT86d47313" charset="0"/>
              </a:rPr>
              <a:t>of</a:t>
            </a:r>
            <a:r>
              <a:rPr lang="pt-BR" dirty="0">
                <a:latin typeface="GkpnjqAdvTT86d47313" charset="0"/>
              </a:rPr>
              <a:t> its </a:t>
            </a:r>
            <a:r>
              <a:rPr lang="pt-BR" dirty="0" err="1">
                <a:latin typeface="GkpnjqAdvTT86d47313" charset="0"/>
              </a:rPr>
              <a:t>length</a:t>
            </a:r>
            <a:r>
              <a:rPr lang="pt-BR" dirty="0">
                <a:latin typeface="GkpnjqAdvTT86d47313" charset="0"/>
              </a:rPr>
              <a:t> </a:t>
            </a:r>
            <a:r>
              <a:rPr lang="pt-BR" dirty="0" err="1">
                <a:latin typeface="GkpnjqAdvTT86d47313" charset="0"/>
              </a:rPr>
              <a:t>matched</a:t>
            </a:r>
            <a:r>
              <a:rPr lang="pt-BR" dirty="0">
                <a:latin typeface="GkpnjqAdvTT86d47313" charset="0"/>
              </a:rPr>
              <a:t>.</a:t>
            </a:r>
          </a:p>
          <a:p>
            <a:endParaRPr lang="en-US" baseline="0" dirty="0"/>
          </a:p>
          <a:p>
            <a:endParaRPr lang="en-US" baseline="0" dirty="0"/>
          </a:p>
          <a:p>
            <a:endParaRPr lang="en-US" dirty="0"/>
          </a:p>
          <a:p>
            <a:r>
              <a:rPr lang="en-US" dirty="0"/>
              <a:t>Legal</a:t>
            </a:r>
            <a:r>
              <a:rPr lang="en-US" baseline="0" dirty="0"/>
              <a:t> as </a:t>
            </a:r>
            <a:r>
              <a:rPr lang="en-US" baseline="0" dirty="0" err="1"/>
              <a:t>ideias</a:t>
            </a:r>
            <a:r>
              <a:rPr lang="en-US" baseline="0" dirty="0"/>
              <a:t>, a </a:t>
            </a:r>
            <a:r>
              <a:rPr lang="en-US" baseline="0" dirty="0" err="1"/>
              <a:t>estrategia</a:t>
            </a:r>
            <a:r>
              <a:rPr lang="en-US" baseline="0" dirty="0"/>
              <a:t>, mas </a:t>
            </a:r>
            <a:r>
              <a:rPr lang="en-US" baseline="0" dirty="0" err="1"/>
              <a:t>eu</a:t>
            </a:r>
            <a:r>
              <a:rPr lang="en-US" baseline="0" dirty="0"/>
              <a:t> </a:t>
            </a:r>
            <a:r>
              <a:rPr lang="en-US" baseline="0" dirty="0" err="1"/>
              <a:t>também</a:t>
            </a:r>
            <a:r>
              <a:rPr lang="en-US" baseline="0" dirty="0"/>
              <a:t> </a:t>
            </a:r>
            <a:r>
              <a:rPr lang="en-US" baseline="0" dirty="0" err="1"/>
              <a:t>pretendo</a:t>
            </a:r>
            <a:r>
              <a:rPr lang="en-US" baseline="0" dirty="0"/>
              <a:t> </a:t>
            </a:r>
            <a:r>
              <a:rPr lang="en-US" baseline="0" dirty="0" err="1"/>
              <a:t>utilizar</a:t>
            </a:r>
            <a:r>
              <a:rPr lang="en-US" baseline="0" dirty="0"/>
              <a:t> </a:t>
            </a:r>
            <a:r>
              <a:rPr lang="en-US" baseline="0" dirty="0" err="1"/>
              <a:t>informacoes</a:t>
            </a:r>
            <a:r>
              <a:rPr lang="en-US" baseline="0" dirty="0"/>
              <a:t> de </a:t>
            </a:r>
            <a:r>
              <a:rPr lang="en-US" baseline="0" dirty="0" err="1"/>
              <a:t>ortólogos</a:t>
            </a:r>
            <a:r>
              <a:rPr lang="en-US" baseline="0" dirty="0"/>
              <a:t> para </a:t>
            </a:r>
            <a:r>
              <a:rPr lang="en-US" baseline="0" dirty="0" err="1"/>
              <a:t>validar</a:t>
            </a:r>
            <a:r>
              <a:rPr lang="en-US" baseline="0" dirty="0"/>
              <a:t> exons/introns.</a:t>
            </a:r>
          </a:p>
          <a:p>
            <a:r>
              <a:rPr lang="en-US" baseline="0" dirty="0"/>
              <a:t>Score.</a:t>
            </a:r>
          </a:p>
          <a:p>
            <a:r>
              <a:rPr lang="en-US" baseline="0" dirty="0" err="1"/>
              <a:t>Gostei</a:t>
            </a:r>
            <a:r>
              <a:rPr lang="en-US" baseline="0" dirty="0"/>
              <a:t> </a:t>
            </a:r>
            <a:r>
              <a:rPr lang="en-US" baseline="0" dirty="0" err="1"/>
              <a:t>muito</a:t>
            </a:r>
            <a:r>
              <a:rPr lang="en-US" baseline="0" dirty="0"/>
              <a:t> da </a:t>
            </a:r>
            <a:r>
              <a:rPr lang="en-US" baseline="0" dirty="0" err="1"/>
              <a:t>quantificacao</a:t>
            </a:r>
            <a:r>
              <a:rPr lang="en-US" baseline="0" dirty="0"/>
              <a:t> </a:t>
            </a:r>
            <a:r>
              <a:rPr lang="en-US" baseline="0" dirty="0" err="1"/>
              <a:t>que</a:t>
            </a:r>
            <a:r>
              <a:rPr lang="en-US" baseline="0" dirty="0"/>
              <a:t> </a:t>
            </a:r>
            <a:r>
              <a:rPr lang="en-US" baseline="0" dirty="0" err="1"/>
              <a:t>eles</a:t>
            </a:r>
            <a:r>
              <a:rPr lang="en-US" baseline="0" dirty="0"/>
              <a:t> </a:t>
            </a:r>
            <a:r>
              <a:rPr lang="en-US" baseline="0" dirty="0" err="1"/>
              <a:t>abordaram</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Illumina</a:t>
            </a:r>
            <a:r>
              <a:rPr lang="en-US" sz="1200" kern="1200" dirty="0">
                <a:solidFill>
                  <a:schemeClr val="tx1"/>
                </a:solidFill>
                <a:effectLst/>
                <a:latin typeface="+mn-lt"/>
                <a:ea typeface="+mn-ea"/>
                <a:cs typeface="+mn-cs"/>
              </a:rPr>
              <a:t> mRNA-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SMRT, Sanger, and Roche/454 expression data. The number of correct structures was compared between the annotation in RefBeet-1.1 and BeetSet-2.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Devido</a:t>
            </a:r>
            <a:r>
              <a:rPr lang="en-US" sz="1200" kern="1200" dirty="0">
                <a:solidFill>
                  <a:schemeClr val="tx1"/>
                </a:solidFill>
                <a:effectLst/>
                <a:latin typeface="+mn-lt"/>
                <a:ea typeface="+mn-ea"/>
                <a:cs typeface="+mn-cs"/>
              </a:rPr>
              <a:t> as </a:t>
            </a:r>
            <a:r>
              <a:rPr lang="en-US" sz="1200" kern="1200" dirty="0" err="1">
                <a:solidFill>
                  <a:schemeClr val="tx1"/>
                </a:solidFill>
                <a:effectLst/>
                <a:latin typeface="+mn-lt"/>
                <a:ea typeface="+mn-ea"/>
                <a:cs typeface="+mn-cs"/>
              </a:rPr>
              <a:t>taxas</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erros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fazer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passos</a:t>
            </a:r>
            <a:endParaRPr lang="en-US" dirty="0"/>
          </a:p>
          <a:p>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6</a:t>
            </a:fld>
            <a:endParaRPr lang="pt-BR"/>
          </a:p>
        </p:txBody>
      </p:sp>
    </p:spTree>
    <p:extLst>
      <p:ext uri="{BB962C8B-B14F-4D97-AF65-F5344CB8AC3E}">
        <p14:creationId xmlns:p14="http://schemas.microsoft.com/office/powerpoint/2010/main" val="157272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 </a:t>
            </a:r>
            <a:r>
              <a:rPr lang="en-US" dirty="0" err="1"/>
              <a:t>ll</a:t>
            </a:r>
            <a:r>
              <a:rPr lang="en-US" dirty="0"/>
              <a:t> change</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7</a:t>
            </a:fld>
            <a:endParaRPr lang="pt-BR"/>
          </a:p>
        </p:txBody>
      </p:sp>
    </p:spTree>
    <p:extLst>
      <p:ext uri="{BB962C8B-B14F-4D97-AF65-F5344CB8AC3E}">
        <p14:creationId xmlns:p14="http://schemas.microsoft.com/office/powerpoint/2010/main" val="151823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err="1"/>
              <a:t>Informacao</a:t>
            </a:r>
            <a:r>
              <a:rPr lang="en-US" dirty="0"/>
              <a:t> de </a:t>
            </a:r>
            <a:r>
              <a:rPr lang="en-US" dirty="0" err="1"/>
              <a:t>filtro</a:t>
            </a:r>
            <a:r>
              <a:rPr lang="en-US" dirty="0"/>
              <a:t> de </a:t>
            </a:r>
            <a:r>
              <a:rPr lang="en-US" dirty="0" err="1"/>
              <a:t>qualidade</a:t>
            </a:r>
            <a:r>
              <a:rPr lang="en-US" dirty="0"/>
              <a:t> </a:t>
            </a:r>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9</a:t>
            </a:fld>
            <a:endParaRPr lang="pt-BR"/>
          </a:p>
        </p:txBody>
      </p:sp>
    </p:spTree>
    <p:extLst>
      <p:ext uri="{BB962C8B-B14F-4D97-AF65-F5344CB8AC3E}">
        <p14:creationId xmlns:p14="http://schemas.microsoft.com/office/powerpoint/2010/main" val="627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kern="1200" dirty="0">
                <a:solidFill>
                  <a:schemeClr val="tx1"/>
                </a:solidFill>
                <a:latin typeface="+mn-lt"/>
                <a:ea typeface="+mn-ea"/>
                <a:cs typeface="+mn-cs"/>
              </a:rPr>
              <a:t>the theoretical "fold-coverage" of a shotgun sequencing experiment: number of reads * read length / target size</a:t>
            </a:r>
          </a:p>
          <a:p>
            <a:r>
              <a:rPr lang="en-US" sz="1200" kern="1200" dirty="0">
                <a:solidFill>
                  <a:schemeClr val="tx1"/>
                </a:solidFill>
                <a:latin typeface="+mn-lt"/>
                <a:ea typeface="+mn-ea"/>
                <a:cs typeface="+mn-cs"/>
              </a:rPr>
              <a:t>the theoretical or empirical "breadth-of-coverage" of an assembly: assembly size / target size</a:t>
            </a:r>
          </a:p>
          <a:p>
            <a:r>
              <a:rPr lang="en-US" sz="1200" kern="1200" dirty="0">
                <a:solidFill>
                  <a:schemeClr val="tx1"/>
                </a:solidFill>
                <a:latin typeface="+mn-lt"/>
                <a:ea typeface="+mn-ea"/>
                <a:cs typeface="+mn-cs"/>
              </a:rPr>
              <a:t>the empirical average "depth-of-coverage" of an assembly: number of reads * read length / assembly size</a:t>
            </a:r>
          </a:p>
          <a:p>
            <a:r>
              <a:rPr lang="en-US" sz="1200" kern="1200" dirty="0">
                <a:solidFill>
                  <a:schemeClr val="tx1"/>
                </a:solidFill>
                <a:latin typeface="+mn-lt"/>
                <a:ea typeface="+mn-ea"/>
                <a:cs typeface="+mn-cs"/>
              </a:rPr>
              <a:t>(1) and (3) are not the same because of sequencing error &amp; </a:t>
            </a:r>
            <a:r>
              <a:rPr lang="en-US" sz="1200" kern="1200" dirty="0" err="1">
                <a:solidFill>
                  <a:schemeClr val="tx1"/>
                </a:solidFill>
                <a:latin typeface="+mn-lt"/>
                <a:ea typeface="+mn-ea"/>
                <a:cs typeface="+mn-cs"/>
              </a:rPr>
              <a:t>unclonable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unmappable</a:t>
            </a:r>
            <a:r>
              <a:rPr lang="en-US" sz="1200" kern="1200" dirty="0">
                <a:solidFill>
                  <a:schemeClr val="tx1"/>
                </a:solidFill>
                <a:latin typeface="+mn-lt"/>
                <a:ea typeface="+mn-ea"/>
                <a:cs typeface="+mn-cs"/>
              </a:rPr>
              <a:t> regions of the genome.</a:t>
            </a:r>
            <a:endParaRPr lang="en-US" dirty="0"/>
          </a:p>
        </p:txBody>
      </p:sp>
      <p:sp>
        <p:nvSpPr>
          <p:cNvPr id="4" name="Espaço Reservado para Número de Slide 3"/>
          <p:cNvSpPr>
            <a:spLocks noGrp="1"/>
          </p:cNvSpPr>
          <p:nvPr>
            <p:ph type="sldNum" sz="quarter" idx="10"/>
          </p:nvPr>
        </p:nvSpPr>
        <p:spPr/>
        <p:txBody>
          <a:bodyPr/>
          <a:lstStyle/>
          <a:p>
            <a:fld id="{8A1A6F43-47B3-49A0-B82A-3D7E28314DB6}" type="slidenum">
              <a:rPr lang="pt-BR" smtClean="0"/>
              <a:t>11</a:t>
            </a:fld>
            <a:endParaRPr lang="pt-BR"/>
          </a:p>
        </p:txBody>
      </p:sp>
    </p:spTree>
    <p:extLst>
      <p:ext uri="{BB962C8B-B14F-4D97-AF65-F5344CB8AC3E}">
        <p14:creationId xmlns:p14="http://schemas.microsoft.com/office/powerpoint/2010/main" val="1016091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lstStyle/>
          <a:p>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lstStyle/>
          <a:p>
            <a:endParaRPr/>
          </a:p>
        </p:txBody>
      </p:sp>
      <p:sp>
        <p:nvSpPr>
          <p:cNvPr id="33" name="PlaceHolder 5"/>
          <p:cNvSpPr>
            <a:spLocks noGrp="1"/>
          </p:cNvSpPr>
          <p:nvPr>
            <p:ph type="body"/>
          </p:nvPr>
        </p:nvSpPr>
        <p:spPr>
          <a:xfrm>
            <a:off x="609480" y="3682080"/>
            <a:ext cx="535428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35" name="PlaceHolder 2"/>
          <p:cNvSpPr>
            <a:spLocks noGrp="1"/>
          </p:cNvSpPr>
          <p:nvPr>
            <p:ph type="body"/>
          </p:nvPr>
        </p:nvSpPr>
        <p:spPr>
          <a:xfrm>
            <a:off x="609480" y="1604520"/>
            <a:ext cx="10972440" cy="3977280"/>
          </a:xfrm>
          <a:prstGeom prst="rect">
            <a:avLst/>
          </a:prstGeom>
        </p:spPr>
        <p:txBody>
          <a:bodyPr lIns="0" tIns="0" rIns="0" bIns="0"/>
          <a:lstStyle/>
          <a:p>
            <a:endParaRPr/>
          </a:p>
        </p:txBody>
      </p:sp>
      <p:sp>
        <p:nvSpPr>
          <p:cNvPr id="36" name="PlaceHolder 3"/>
          <p:cNvSpPr>
            <a:spLocks noGrp="1"/>
          </p:cNvSpPr>
          <p:nvPr>
            <p:ph type="body"/>
          </p:nvPr>
        </p:nvSpPr>
        <p:spPr>
          <a:xfrm>
            <a:off x="609480" y="1604520"/>
            <a:ext cx="10972440" cy="3977280"/>
          </a:xfrm>
          <a:prstGeom prst="rect">
            <a:avLst/>
          </a:prstGeom>
        </p:spPr>
        <p:txBody>
          <a:bodyPr lIns="0" tIns="0" rIns="0" bIns="0"/>
          <a:lstStyle/>
          <a:p>
            <a:endParaRPr/>
          </a:p>
        </p:txBody>
      </p:sp>
      <p:pic>
        <p:nvPicPr>
          <p:cNvPr id="37" name="Imagem 36"/>
          <p:cNvPicPr/>
          <p:nvPr/>
        </p:nvPicPr>
        <p:blipFill>
          <a:blip r:embed="rId2"/>
          <a:stretch>
            <a:fillRect/>
          </a:stretch>
        </p:blipFill>
        <p:spPr>
          <a:xfrm>
            <a:off x="3602880" y="1604520"/>
            <a:ext cx="4984920" cy="3977280"/>
          </a:xfrm>
          <a:prstGeom prst="rect">
            <a:avLst/>
          </a:prstGeom>
          <a:ln>
            <a:noFill/>
          </a:ln>
        </p:spPr>
      </p:pic>
      <p:pic>
        <p:nvPicPr>
          <p:cNvPr id="38" name="Imagem 37"/>
          <p:cNvPicPr/>
          <p:nvPr/>
        </p:nvPicPr>
        <p:blipFill>
          <a:blip r:embed="rId2"/>
          <a:stretch>
            <a:fillRect/>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a:xfrm>
            <a:off x="838080" y="6484110"/>
            <a:ext cx="2742840" cy="364680"/>
          </a:xfrm>
        </p:spPr>
        <p:txBody>
          <a:bodyPr/>
          <a:lstStyle>
            <a:lvl1pPr>
              <a:defRPr/>
            </a:lvl1pPr>
          </a:lstStyle>
          <a:p>
            <a:pPr>
              <a:defRPr/>
            </a:pPr>
            <a:endParaRPr lang="pt-BR" dirty="0"/>
          </a:p>
        </p:txBody>
      </p:sp>
      <p:sp>
        <p:nvSpPr>
          <p:cNvPr id="5" name="Espaço Reservado para Rodapé 4"/>
          <p:cNvSpPr>
            <a:spLocks noGrp="1"/>
          </p:cNvSpPr>
          <p:nvPr>
            <p:ph type="ftr" sz="quarter" idx="11"/>
          </p:nvPr>
        </p:nvSpPr>
        <p:spPr>
          <a:xfrm>
            <a:off x="4038480" y="6484110"/>
            <a:ext cx="4114440" cy="364680"/>
          </a:xfrm>
        </p:spPr>
        <p:txBody>
          <a:bodyPr/>
          <a:lstStyle>
            <a:lvl1pPr>
              <a:defRPr/>
            </a:lvl1pPr>
          </a:lstStyle>
          <a:p>
            <a:pPr>
              <a:defRPr/>
            </a:pPr>
            <a:endParaRPr lang="pt-BR" dirty="0"/>
          </a:p>
        </p:txBody>
      </p:sp>
      <p:sp>
        <p:nvSpPr>
          <p:cNvPr id="6" name="Espaço Reservado para Número de Slide 5"/>
          <p:cNvSpPr>
            <a:spLocks noGrp="1"/>
          </p:cNvSpPr>
          <p:nvPr>
            <p:ph type="sldNum" sz="quarter" idx="12"/>
          </p:nvPr>
        </p:nvSpPr>
        <p:spPr>
          <a:xfrm>
            <a:off x="8610480" y="6484110"/>
            <a:ext cx="2742840" cy="364680"/>
          </a:xfrm>
        </p:spPr>
        <p:txBody>
          <a:bodyPr/>
          <a:lstStyle>
            <a:lvl1pPr>
              <a:defRPr b="1">
                <a:solidFill>
                  <a:schemeClr val="tx1"/>
                </a:solidFill>
              </a:defRPr>
            </a:lvl1pPr>
          </a:lstStyle>
          <a:p>
            <a:pPr>
              <a:defRPr/>
            </a:pPr>
            <a:fld id="{92988B6A-50CA-45D6-921A-5D788D14E7A2}" type="slidenum">
              <a:rPr lang="pt-BR" smtClean="0"/>
              <a:pPr>
                <a:defRPr/>
              </a:pPr>
              <a:t>‹#›</a:t>
            </a:fld>
            <a:endParaRPr lang="pt-BR" dirty="0"/>
          </a:p>
        </p:txBody>
      </p:sp>
      <p:cxnSp>
        <p:nvCxnSpPr>
          <p:cNvPr id="7" name="Conector reto 6"/>
          <p:cNvCxnSpPr/>
          <p:nvPr userDrawn="1"/>
        </p:nvCxnSpPr>
        <p:spPr>
          <a:xfrm>
            <a:off x="378884" y="129254"/>
            <a:ext cx="9429749" cy="1587"/>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Conector reto 7"/>
          <p:cNvCxnSpPr/>
          <p:nvPr userDrawn="1"/>
        </p:nvCxnSpPr>
        <p:spPr>
          <a:xfrm>
            <a:off x="476251" y="6479440"/>
            <a:ext cx="11279716" cy="1588"/>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9959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6" name="PlaceHolder 2"/>
          <p:cNvSpPr>
            <a:spLocks noGrp="1"/>
          </p:cNvSpPr>
          <p:nvPr>
            <p:ph type="subTitle"/>
          </p:nvPr>
        </p:nvSpPr>
        <p:spPr>
          <a:xfrm>
            <a:off x="609480" y="1604520"/>
            <a:ext cx="10972440" cy="39776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82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16" name="PlaceHolder 3"/>
          <p:cNvSpPr>
            <a:spLocks noGrp="1"/>
          </p:cNvSpPr>
          <p:nvPr>
            <p:ph type="body"/>
          </p:nvPr>
        </p:nvSpPr>
        <p:spPr>
          <a:xfrm>
            <a:off x="609480" y="3682080"/>
            <a:ext cx="5354280" cy="1896840"/>
          </a:xfrm>
          <a:prstGeom prst="rect">
            <a:avLst/>
          </a:prstGeom>
        </p:spPr>
        <p:txBody>
          <a:bodyPr lIns="0" tIns="0" rIns="0" bIns="0"/>
          <a:lstStyle/>
          <a:p>
            <a:endParaRPr/>
          </a:p>
        </p:txBody>
      </p:sp>
      <p:sp>
        <p:nvSpPr>
          <p:cNvPr id="17" name="PlaceHolder 4"/>
          <p:cNvSpPr>
            <a:spLocks noGrp="1"/>
          </p:cNvSpPr>
          <p:nvPr>
            <p:ph type="body"/>
          </p:nvPr>
        </p:nvSpPr>
        <p:spPr>
          <a:xfrm>
            <a:off x="6231960" y="1604520"/>
            <a:ext cx="535428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lstStyle/>
          <a:p>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5160"/>
          </a:xfrm>
          <a:prstGeom prst="rect">
            <a:avLst/>
          </a:prstGeom>
        </p:spPr>
        <p:txBody>
          <a:bodyPr lIns="0" tIns="0" rIns="0" bIns="0" anchor="ctr"/>
          <a:lstStyle/>
          <a:p>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lstStyle/>
          <a:p>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lstStyle/>
          <a:p>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lstStyle/>
          <a:p>
            <a:pPr>
              <a:lnSpc>
                <a:spcPct val="100000"/>
              </a:lnSpc>
            </a:pPr>
            <a:endParaRPr/>
          </a:p>
        </p:txBody>
      </p:sp>
      <p:sp>
        <p:nvSpPr>
          <p:cNvPr id="6" name="PlaceHolder 2"/>
          <p:cNvSpPr>
            <a:spLocks noGrp="1"/>
          </p:cNvSpPr>
          <p:nvPr>
            <p:ph type="ftr"/>
          </p:nvPr>
        </p:nvSpPr>
        <p:spPr>
          <a:xfrm>
            <a:off x="4038480" y="6356520"/>
            <a:ext cx="4114440" cy="364680"/>
          </a:xfrm>
          <a:prstGeom prst="rect">
            <a:avLst/>
          </a:prstGeom>
        </p:spPr>
        <p:txBody>
          <a:bodyPr anchor="ctr"/>
          <a:lstStyle/>
          <a:p>
            <a:endParaRPr/>
          </a:p>
        </p:txBody>
      </p:sp>
      <p:sp>
        <p:nvSpPr>
          <p:cNvPr id="2" name="PlaceHolder 3"/>
          <p:cNvSpPr>
            <a:spLocks noGrp="1"/>
          </p:cNvSpPr>
          <p:nvPr>
            <p:ph type="sldNum"/>
          </p:nvPr>
        </p:nvSpPr>
        <p:spPr>
          <a:xfrm>
            <a:off x="8610480" y="6356520"/>
            <a:ext cx="2742840" cy="364680"/>
          </a:xfrm>
          <a:prstGeom prst="rect">
            <a:avLst/>
          </a:prstGeom>
        </p:spPr>
        <p:txBody>
          <a:bodyPr anchor="ctr"/>
          <a:lstStyle/>
          <a:p>
            <a:pPr algn="r">
              <a:lnSpc>
                <a:spcPct val="100000"/>
              </a:lnSpc>
            </a:pPr>
            <a:fld id="{FE8609E5-13A3-440C-9D9C-9252D883F663}" type="slidenum">
              <a:rPr lang="pt-BR" sz="1200">
                <a:solidFill>
                  <a:srgbClr val="8B8B8B"/>
                </a:solidFill>
                <a:latin typeface="Calibri"/>
              </a:rPr>
              <a:t>‹#›</a:t>
            </a:fld>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lstStyle/>
          <a:p>
            <a:r>
              <a:rPr lang="pt-BR">
                <a:latin typeface="Calibri"/>
              </a:rPr>
              <a:t>Clique para editar o formato do texto do título</a:t>
            </a:r>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lstStyle/>
          <a:p>
            <a:pPr>
              <a:buSzPct val="45000"/>
              <a:buFont typeface="StarSymbol"/>
              <a:buChar char=""/>
            </a:pPr>
            <a:r>
              <a:rPr lang="pt-BR" sz="2800">
                <a:latin typeface="Calibri"/>
              </a:rPr>
              <a:t>Clique para editar o formato do texto da estrutura de tópicos</a:t>
            </a:r>
            <a:endParaRPr/>
          </a:p>
          <a:p>
            <a:pPr lvl="1">
              <a:buSzPct val="75000"/>
              <a:buFont typeface="StarSymbol"/>
              <a:buChar char=""/>
            </a:pPr>
            <a:r>
              <a:rPr lang="pt-BR" sz="2000">
                <a:latin typeface="Calibri"/>
              </a:rPr>
              <a:t>2.º Nível da estrutura de tópicos</a:t>
            </a:r>
            <a:endParaRPr/>
          </a:p>
          <a:p>
            <a:pPr lvl="2">
              <a:buSzPct val="45000"/>
              <a:buFont typeface="StarSymbol"/>
              <a:buChar char=""/>
            </a:pPr>
            <a:r>
              <a:rPr lang="pt-BR">
                <a:latin typeface="Calibri"/>
              </a:rPr>
              <a:t>3.º Nível da estrutura de tópicos</a:t>
            </a:r>
            <a:endParaRPr/>
          </a:p>
          <a:p>
            <a:pPr lvl="3">
              <a:buSzPct val="75000"/>
              <a:buFont typeface="StarSymbol"/>
              <a:buChar char=""/>
            </a:pPr>
            <a:r>
              <a:rPr lang="pt-BR">
                <a:latin typeface="Calibri"/>
              </a:rPr>
              <a:t>4.º Nível da estrutura de tópicos</a:t>
            </a:r>
            <a:endParaRPr/>
          </a:p>
          <a:p>
            <a:pPr lvl="4">
              <a:buSzPct val="45000"/>
              <a:buFont typeface="StarSymbol"/>
              <a:buChar char=""/>
            </a:pPr>
            <a:r>
              <a:rPr lang="pt-BR" sz="2000">
                <a:latin typeface="Calibri"/>
              </a:rPr>
              <a:t>5.º Nível da estrutura de tópicos</a:t>
            </a:r>
            <a:endParaRPr/>
          </a:p>
          <a:p>
            <a:pPr lvl="5">
              <a:buSzPct val="45000"/>
              <a:buFont typeface="StarSymbol"/>
              <a:buChar char=""/>
            </a:pPr>
            <a:r>
              <a:rPr lang="pt-BR" sz="2000">
                <a:latin typeface="Calibri"/>
              </a:rPr>
              <a:t>6.º Nível da estrutura de tópicos</a:t>
            </a:r>
            <a:endParaRPr/>
          </a:p>
          <a:p>
            <a:pPr lvl="6">
              <a:buSzPct val="45000"/>
              <a:buFont typeface="StarSymbol"/>
              <a:buChar char=""/>
            </a:pPr>
            <a:r>
              <a:rPr lang="pt-BR" sz="2000">
                <a:latin typeface="Calibri"/>
              </a:rPr>
              <a:t>7.º Nível da estrutura de tópicos</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trinityrnaseq/trinityrnaseq/wiki/RNA-Seq-Read-Representation-by-Trinity-Assembly" TargetMode="External"/><Relationship Id="rId7" Type="http://schemas.openxmlformats.org/officeDocument/2006/relationships/hyperlink" Target="http://deweylab.biostat.wisc.edu/detonate/"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github.com/trinityrnaseq/trinityrnaseq/wiki/Transcriptome-Contig-Nx-and-ExN50-stats" TargetMode="External"/><Relationship Id="rId5" Type="http://schemas.openxmlformats.org/officeDocument/2006/relationships/hyperlink" Target="http://busco.ezlab.org/" TargetMode="External"/><Relationship Id="rId4" Type="http://schemas.openxmlformats.org/officeDocument/2006/relationships/hyperlink" Target="https://github.com/trinityrnaseq/trinityrnaseq/wiki/Counting-Full-Length-Trinity-Transcript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1" name="Picture 5"/>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76900" y="469578"/>
            <a:ext cx="4991100" cy="2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2" name="Picture 6"/>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666386" y="37972"/>
            <a:ext cx="1894111" cy="366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a:xfrm>
            <a:off x="2005013" y="909192"/>
            <a:ext cx="8361362" cy="1079649"/>
          </a:xfrm>
          <a:prstGeom prst="rect">
            <a:avLst/>
          </a:prstGeom>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pt-BR" sz="1400" dirty="0">
                <a:latin typeface="Arial" panose="020B0604020202020204" pitchFamily="34" charset="0"/>
                <a:cs typeface="Arial" panose="020B0604020202020204" pitchFamily="34" charset="0"/>
              </a:rPr>
              <a:t>UNIVERSIDADE FEDERAL DE MINAS GERAIS</a:t>
            </a:r>
          </a:p>
          <a:p>
            <a:pPr algn="ctr"/>
            <a:r>
              <a:rPr lang="pt-BR" sz="1400" dirty="0">
                <a:latin typeface="Arial" panose="020B0604020202020204" pitchFamily="34" charset="0"/>
                <a:cs typeface="Arial" panose="020B0604020202020204" pitchFamily="34" charset="0"/>
              </a:rPr>
              <a:t>INSTITUO DE CIÊNCIAS BIOLÓGICAS</a:t>
            </a:r>
          </a:p>
          <a:p>
            <a:pPr algn="ctr"/>
            <a:r>
              <a:rPr lang="pt-BR" sz="1400" dirty="0">
                <a:latin typeface="Arial" panose="020B0604020202020204" pitchFamily="34" charset="0"/>
                <a:cs typeface="Arial" panose="020B0604020202020204" pitchFamily="34" charset="0"/>
              </a:rPr>
              <a:t>       PROGRAMA DE PÓS-GRADUAÇÃO EM BIOINFORMÁTICA</a:t>
            </a:r>
          </a:p>
          <a:p>
            <a:pPr algn="ctr"/>
            <a:endParaRPr lang="pt-BR" sz="1400" dirty="0">
              <a:latin typeface="Arial" panose="020B0604020202020204" pitchFamily="34" charset="0"/>
              <a:cs typeface="Arial" panose="020B0604020202020204" pitchFamily="34" charset="0"/>
            </a:endParaRPr>
          </a:p>
          <a:p>
            <a:pPr algn="ctr" eaLnBrk="1" hangingPunct="1"/>
            <a:endParaRPr lang="pt-BR" altLang="pt-BR" sz="3200" dirty="0">
              <a:latin typeface="Arial" panose="020B0604020202020204" pitchFamily="34" charset="0"/>
              <a:cs typeface="Arial" panose="020B0604020202020204" pitchFamily="34" charset="0"/>
            </a:endParaRPr>
          </a:p>
          <a:p>
            <a:pPr algn="ctr"/>
            <a:endParaRPr lang="pt-BR" b="1" dirty="0">
              <a:latin typeface="Arial" panose="020B0604020202020204" pitchFamily="34" charset="0"/>
              <a:cs typeface="Arial" panose="020B0604020202020204" pitchFamily="34" charset="0"/>
            </a:endParaRPr>
          </a:p>
          <a:p>
            <a:pPr algn="ctr"/>
            <a:endParaRPr lang="pt-BR" b="1" dirty="0">
              <a:latin typeface="Arial" panose="020B0604020202020204" pitchFamily="34" charset="0"/>
              <a:cs typeface="Arial" panose="020B0604020202020204" pitchFamily="34" charset="0"/>
            </a:endParaRPr>
          </a:p>
        </p:txBody>
      </p:sp>
      <p:sp>
        <p:nvSpPr>
          <p:cNvPr id="2056" name="Rectangle 2"/>
          <p:cNvSpPr txBox="1">
            <a:spLocks noChangeArrowheads="1"/>
          </p:cNvSpPr>
          <p:nvPr/>
        </p:nvSpPr>
        <p:spPr bwMode="auto">
          <a:xfrm>
            <a:off x="2157413" y="4581526"/>
            <a:ext cx="8208962"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pt-BR" altLang="pt-BR" b="1" dirty="0">
                <a:latin typeface="Arial" panose="020B0604020202020204" pitchFamily="34" charset="0"/>
                <a:cs typeface="Arial" panose="020B0604020202020204" pitchFamily="34" charset="0"/>
              </a:rPr>
              <a:t>Juliana Assis Geraldo</a:t>
            </a:r>
          </a:p>
          <a:p>
            <a:pPr algn="ctr" eaLnBrk="1" hangingPunct="1"/>
            <a:endParaRPr lang="pt-BR" altLang="pt-BR" b="1" dirty="0">
              <a:latin typeface="Arial" panose="020B0604020202020204" pitchFamily="34" charset="0"/>
              <a:cs typeface="Arial" panose="020B0604020202020204" pitchFamily="34" charset="0"/>
            </a:endParaRPr>
          </a:p>
          <a:p>
            <a:pPr algn="ctr" eaLnBrk="1" hangingPunct="1"/>
            <a:endParaRPr lang="pt-BR" altLang="pt-BR" dirty="0">
              <a:latin typeface="Calibri" pitchFamily="34" charset="0"/>
            </a:endParaRPr>
          </a:p>
          <a:p>
            <a:pPr algn="ctr" eaLnBrk="1" hangingPunct="1"/>
            <a:endParaRPr lang="pt-BR" altLang="pt-BR" dirty="0">
              <a:latin typeface="Calibri" pitchFamily="34" charset="0"/>
            </a:endParaRPr>
          </a:p>
          <a:p>
            <a:pPr algn="ctr" eaLnBrk="1" hangingPunct="1"/>
            <a:endParaRPr lang="pt-BR" altLang="pt-BR" sz="1400" dirty="0">
              <a:latin typeface="Calibri" pitchFamily="34" charset="0"/>
            </a:endParaRPr>
          </a:p>
        </p:txBody>
      </p:sp>
      <p:pic>
        <p:nvPicPr>
          <p:cNvPr id="13" name="Imagem 12" descr="https://www.ufmg.br/online/arquivos/anexos/UFMG%20marca%20nova.JPG"/>
          <p:cNvPicPr/>
          <p:nvPr/>
        </p:nvPicPr>
        <p:blipFill>
          <a:blip r:embed="rId6" cstate="print">
            <a:extLst>
              <a:ext uri="{28A0092B-C50C-407E-A947-70E740481C1C}">
                <a14:useLocalDpi xmlns:a14="http://schemas.microsoft.com/office/drawing/2010/main"/>
              </a:ext>
            </a:extLst>
          </a:blip>
          <a:srcRect/>
          <a:stretch>
            <a:fillRect/>
          </a:stretch>
        </p:blipFill>
        <p:spPr bwMode="auto">
          <a:xfrm>
            <a:off x="1533903" y="37971"/>
            <a:ext cx="1296144" cy="432048"/>
          </a:xfrm>
          <a:prstGeom prst="rect">
            <a:avLst/>
          </a:prstGeom>
          <a:noFill/>
          <a:ln>
            <a:noFill/>
          </a:ln>
        </p:spPr>
      </p:pic>
      <p:sp>
        <p:nvSpPr>
          <p:cNvPr id="7" name="Retângulo 6"/>
          <p:cNvSpPr/>
          <p:nvPr/>
        </p:nvSpPr>
        <p:spPr>
          <a:xfrm>
            <a:off x="1415481" y="474191"/>
            <a:ext cx="4248720" cy="2909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pic>
        <p:nvPicPr>
          <p:cNvPr id="14" name="Imagem 13" descr="Programa de Pós-Graduação em Bioinformática - UFMG"/>
          <p:cNvPicPr/>
          <p:nvPr/>
        </p:nvPicPr>
        <p:blipFill>
          <a:blip r:embed="rId7" cstate="print">
            <a:extLst>
              <a:ext uri="{28A0092B-C50C-407E-A947-70E740481C1C}">
                <a14:useLocalDpi xmlns:a14="http://schemas.microsoft.com/office/drawing/2010/main"/>
              </a:ext>
            </a:extLst>
          </a:blip>
          <a:srcRect/>
          <a:stretch>
            <a:fillRect/>
          </a:stretch>
        </p:blipFill>
        <p:spPr bwMode="auto">
          <a:xfrm>
            <a:off x="1643600" y="5929313"/>
            <a:ext cx="707390" cy="680085"/>
          </a:xfrm>
          <a:prstGeom prst="rect">
            <a:avLst/>
          </a:prstGeom>
          <a:noFill/>
          <a:ln w="9525">
            <a:noFill/>
            <a:miter lim="800000"/>
            <a:headEnd/>
            <a:tailEnd/>
          </a:ln>
        </p:spPr>
      </p:pic>
      <p:pic>
        <p:nvPicPr>
          <p:cNvPr id="1026" name="Picture 2" descr="http://workshop.eupathdb.org/athens/2014/images/EuPathDB_Back_small.gif"/>
          <p:cNvPicPr>
            <a:picLocks noChangeAspect="1" noChangeArrowheads="1"/>
          </p:cNvPicPr>
          <p:nvPr/>
        </p:nvPicPr>
        <p:blipFill rotWithShape="1">
          <a:blip r:embed="rId8" cstate="print">
            <a:lum bright="70000" contrast="-70000"/>
            <a:extLst>
              <a:ext uri="{28A0092B-C50C-407E-A947-70E740481C1C}">
                <a14:useLocalDpi xmlns:a14="http://schemas.microsoft.com/office/drawing/2010/main"/>
              </a:ext>
            </a:extLst>
          </a:blip>
          <a:srcRect b="11176"/>
          <a:stretch/>
        </p:blipFill>
        <p:spPr bwMode="auto">
          <a:xfrm>
            <a:off x="2350991" y="2244275"/>
            <a:ext cx="6859029" cy="204207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CaixaDeTexto 3"/>
          <p:cNvSpPr txBox="1"/>
          <p:nvPr/>
        </p:nvSpPr>
        <p:spPr>
          <a:xfrm>
            <a:off x="2350990" y="2966045"/>
            <a:ext cx="7561434" cy="1107996"/>
          </a:xfrm>
          <a:prstGeom prst="rect">
            <a:avLst/>
          </a:prstGeom>
          <a:noFill/>
        </p:spPr>
        <p:txBody>
          <a:bodyPr wrap="square" rtlCol="0">
            <a:spAutoFit/>
          </a:bodyPr>
          <a:lstStyle/>
          <a:p>
            <a:pPr algn="ctr"/>
            <a:r>
              <a:rPr lang="en-US" sz="2400" b="1" dirty="0"/>
              <a:t>Data integration for curation and comparative genomics</a:t>
            </a:r>
          </a:p>
          <a:p>
            <a:endParaRPr lang="pt-BR" dirty="0"/>
          </a:p>
        </p:txBody>
      </p:sp>
    </p:spTree>
    <p:extLst>
      <p:ext uri="{BB962C8B-B14F-4D97-AF65-F5344CB8AC3E}">
        <p14:creationId xmlns:p14="http://schemas.microsoft.com/office/powerpoint/2010/main" val="160002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10</a:t>
            </a:fld>
            <a:endParaRPr lang="pt-BR" dirty="0"/>
          </a:p>
        </p:txBody>
      </p:sp>
      <p:sp>
        <p:nvSpPr>
          <p:cNvPr id="3" name="Retângulo 2"/>
          <p:cNvSpPr/>
          <p:nvPr/>
        </p:nvSpPr>
        <p:spPr>
          <a:xfrm>
            <a:off x="178439" y="374099"/>
            <a:ext cx="11904133" cy="2308324"/>
          </a:xfrm>
          <a:prstGeom prst="rect">
            <a:avLst/>
          </a:prstGeom>
          <a:ln w="31750">
            <a:solidFill>
              <a:schemeClr val="accent1"/>
            </a:solidFill>
            <a:prstDash val="dash"/>
          </a:ln>
        </p:spPr>
        <p:txBody>
          <a:bodyPr wrap="square">
            <a:spAutoFit/>
          </a:bodyPr>
          <a:lstStyle/>
          <a:p>
            <a:r>
              <a:rPr lang="en-US" dirty="0">
                <a:latin typeface="Menlo-Regular" charset="0"/>
              </a:rPr>
              <a:t> &lt;</a:t>
            </a:r>
            <a:r>
              <a:rPr lang="en-US" dirty="0" err="1">
                <a:latin typeface="Menlo-Regular" charset="0"/>
              </a:rPr>
              <a:t>param</a:t>
            </a:r>
            <a:r>
              <a:rPr lang="en-US" dirty="0">
                <a:latin typeface="Menlo-Regular" charset="0"/>
              </a:rPr>
              <a:t> name="</a:t>
            </a:r>
            <a:r>
              <a:rPr lang="en-US" dirty="0" err="1">
                <a:latin typeface="Menlo-Regular" charset="0"/>
              </a:rPr>
              <a:t>gmap_n</a:t>
            </a:r>
            <a:r>
              <a:rPr lang="en-US" dirty="0">
                <a:latin typeface="Menlo-Regular" charset="0"/>
              </a:rPr>
              <a:t>" label="Maximum number of paths per isoform or read (GMAP --</a:t>
            </a:r>
            <a:r>
              <a:rPr lang="en-US" dirty="0" err="1">
                <a:latin typeface="Menlo-Regular" charset="0"/>
              </a:rPr>
              <a:t>npaths</a:t>
            </a:r>
            <a:r>
              <a:rPr lang="en-US" dirty="0">
                <a:latin typeface="Menlo-Regular" charset="0"/>
              </a:rPr>
              <a:t> option)"&gt;</a:t>
            </a:r>
          </a:p>
          <a:p>
            <a:r>
              <a:rPr lang="en-US" dirty="0">
                <a:latin typeface="Menlo-Regular" charset="0"/>
              </a:rPr>
              <a:t>                &lt;value&gt;0&lt;/value&gt;</a:t>
            </a:r>
          </a:p>
          <a:p>
            <a:r>
              <a:rPr lang="en-US" dirty="0">
                <a:latin typeface="Menlo-Regular" charset="0"/>
              </a:rPr>
              <a:t>                &lt;title&gt;The maximum number of GMAP paths to show for each isoform or read (the same as GMAP --</a:t>
            </a:r>
            <a:r>
              <a:rPr lang="en-US" dirty="0" err="1">
                <a:latin typeface="Menlo-Regular" charset="0"/>
              </a:rPr>
              <a:t>npaths</a:t>
            </a:r>
            <a:r>
              <a:rPr lang="en-US" dirty="0">
                <a:latin typeface="Menlo-Regular" charset="0"/>
              </a:rPr>
              <a:t> option). If set to 0, print two paths if chimera detected, else one.&lt;/title&gt;</a:t>
            </a:r>
          </a:p>
          <a:p>
            <a:r>
              <a:rPr lang="en-US" dirty="0">
                <a:latin typeface="Menlo-Regular" charset="0"/>
              </a:rPr>
              <a:t>                &lt;input type="text"/&gt;</a:t>
            </a:r>
          </a:p>
          <a:p>
            <a:r>
              <a:rPr lang="en-US" dirty="0">
                <a:latin typeface="Menlo-Regular" charset="0"/>
              </a:rPr>
              <a:t>                &lt;rule type="digits" message="Value must be a non-negative integer"/&gt;</a:t>
            </a:r>
          </a:p>
        </p:txBody>
      </p:sp>
      <p:sp>
        <p:nvSpPr>
          <p:cNvPr id="4" name="Retângulo 3"/>
          <p:cNvSpPr/>
          <p:nvPr/>
        </p:nvSpPr>
        <p:spPr>
          <a:xfrm>
            <a:off x="178439" y="3013606"/>
            <a:ext cx="11904133" cy="3139321"/>
          </a:xfrm>
          <a:prstGeom prst="rect">
            <a:avLst/>
          </a:prstGeom>
          <a:ln w="31750">
            <a:solidFill>
              <a:schemeClr val="accent1"/>
            </a:solidFill>
            <a:prstDash val="dash"/>
          </a:ln>
        </p:spPr>
        <p:txBody>
          <a:bodyPr wrap="square">
            <a:spAutoFit/>
          </a:bodyPr>
          <a:lstStyle/>
          <a:p>
            <a:r>
              <a:rPr lang="en-US" dirty="0">
                <a:latin typeface="Menlo-Regular" charset="0"/>
              </a:rPr>
              <a:t>A cDNA analysis workflow to predict de novo consensus isoforms of transcripts from the classified reads using the ICE (Iteratively Clustering and Error Correction) algorithm.  Align predicted consensus isoforms to the user-specific reference sequence using GMAP.</a:t>
            </a:r>
          </a:p>
          <a:p>
            <a:r>
              <a:rPr lang="en-US" dirty="0">
                <a:latin typeface="Menlo-Regular" charset="0"/>
              </a:rPr>
              <a:t>    &lt;/description&gt;</a:t>
            </a:r>
          </a:p>
          <a:p>
            <a:r>
              <a:rPr lang="en-US" dirty="0">
                <a:latin typeface="Menlo-Regular" charset="0"/>
              </a:rPr>
              <a:t>            &lt;</a:t>
            </a:r>
            <a:r>
              <a:rPr lang="en-US" dirty="0" err="1">
                <a:latin typeface="Menlo-Regular" charset="0"/>
              </a:rPr>
              <a:t>param</a:t>
            </a:r>
            <a:r>
              <a:rPr lang="en-US" dirty="0">
                <a:latin typeface="Menlo-Regular" charset="0"/>
              </a:rPr>
              <a:t> name="cluster" label="Predict consensus isoforms using the ICE algorithm"&gt;</a:t>
            </a:r>
          </a:p>
          <a:p>
            <a:r>
              <a:rPr lang="en-US" dirty="0">
                <a:latin typeface="Menlo-Regular" charset="0"/>
              </a:rPr>
              <a:t>                &lt;value&gt;False&lt;/value&gt;</a:t>
            </a:r>
          </a:p>
          <a:p>
            <a:r>
              <a:rPr lang="en-US" dirty="0">
                <a:latin typeface="Menlo-Regular" charset="0"/>
              </a:rPr>
              <a:t>                &lt;title&gt;Specify whether or not to predict consensus isoforms using the Iterative Clustering and Error Correction (ICE) algorithm.&lt;/title&gt;</a:t>
            </a:r>
          </a:p>
          <a:p>
            <a:r>
              <a:rPr lang="en-US" dirty="0">
                <a:latin typeface="Menlo-Regular" charset="0"/>
              </a:rPr>
              <a:t>                &lt;input type="checkbox"/&gt;</a:t>
            </a:r>
            <a:endParaRPr lang="en-US" dirty="0"/>
          </a:p>
        </p:txBody>
      </p:sp>
    </p:spTree>
    <p:extLst>
      <p:ext uri="{BB962C8B-B14F-4D97-AF65-F5344CB8AC3E}">
        <p14:creationId xmlns:p14="http://schemas.microsoft.com/office/powerpoint/2010/main" val="89446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11</a:t>
            </a:fld>
            <a:endParaRPr lang="pt-BR" dirty="0"/>
          </a:p>
        </p:txBody>
      </p:sp>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l="8633" t="8287" r="6484" b="8330"/>
          <a:stretch/>
        </p:blipFill>
        <p:spPr>
          <a:xfrm>
            <a:off x="1105785" y="386314"/>
            <a:ext cx="9590567" cy="5888109"/>
          </a:xfrm>
          <a:prstGeom prst="rect">
            <a:avLst/>
          </a:prstGeom>
        </p:spPr>
      </p:pic>
    </p:spTree>
    <p:extLst>
      <p:ext uri="{BB962C8B-B14F-4D97-AF65-F5344CB8AC3E}">
        <p14:creationId xmlns:p14="http://schemas.microsoft.com/office/powerpoint/2010/main" val="1139364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12</a:t>
            </a:fld>
            <a:endParaRPr lang="pt-BR" dirty="0"/>
          </a:p>
        </p:txBody>
      </p:sp>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l="24912" t="11501" r="16948" b="13235"/>
          <a:stretch/>
        </p:blipFill>
        <p:spPr>
          <a:xfrm>
            <a:off x="3413051" y="1641082"/>
            <a:ext cx="5784111" cy="4679872"/>
          </a:xfrm>
          <a:prstGeom prst="rect">
            <a:avLst/>
          </a:prstGeom>
        </p:spPr>
      </p:pic>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t="24694" r="28999" b="63636"/>
          <a:stretch/>
        </p:blipFill>
        <p:spPr>
          <a:xfrm>
            <a:off x="144716" y="255180"/>
            <a:ext cx="11902568" cy="1222746"/>
          </a:xfrm>
          <a:prstGeom prst="rect">
            <a:avLst/>
          </a:prstGeom>
        </p:spPr>
      </p:pic>
      <p:sp>
        <p:nvSpPr>
          <p:cNvPr id="5" name="Retângulo 4"/>
          <p:cNvSpPr/>
          <p:nvPr/>
        </p:nvSpPr>
        <p:spPr>
          <a:xfrm>
            <a:off x="8382000" y="419100"/>
            <a:ext cx="3665284" cy="1058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02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13</a:t>
            </a:fld>
            <a:endParaRPr lang="pt-BR" dirty="0"/>
          </a:p>
        </p:txBody>
      </p:sp>
      <p:sp>
        <p:nvSpPr>
          <p:cNvPr id="3" name="Retângulo 2"/>
          <p:cNvSpPr/>
          <p:nvPr/>
        </p:nvSpPr>
        <p:spPr>
          <a:xfrm>
            <a:off x="4464784" y="2801034"/>
            <a:ext cx="3518912" cy="1200329"/>
          </a:xfrm>
          <a:prstGeom prst="rect">
            <a:avLst/>
          </a:prstGeom>
        </p:spPr>
        <p:txBody>
          <a:bodyPr wrap="none">
            <a:spAutoFit/>
          </a:bodyPr>
          <a:lstStyle/>
          <a:p>
            <a:r>
              <a:rPr lang="en-US" sz="3600" b="1" dirty="0"/>
              <a:t>Illumina Reads</a:t>
            </a:r>
          </a:p>
          <a:p>
            <a:r>
              <a:rPr lang="en-US" sz="3600" u="sng" dirty="0"/>
              <a:t>Second Pipeline</a:t>
            </a:r>
          </a:p>
        </p:txBody>
      </p:sp>
    </p:spTree>
    <p:extLst>
      <p:ext uri="{BB962C8B-B14F-4D97-AF65-F5344CB8AC3E}">
        <p14:creationId xmlns:p14="http://schemas.microsoft.com/office/powerpoint/2010/main" val="90477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14</a:t>
            </a:fld>
            <a:endParaRPr lang="pt-BR" dirty="0"/>
          </a:p>
        </p:txBody>
      </p:sp>
      <p:sp>
        <p:nvSpPr>
          <p:cNvPr id="3" name="TextBox 3"/>
          <p:cNvSpPr txBox="1"/>
          <p:nvPr/>
        </p:nvSpPr>
        <p:spPr>
          <a:xfrm>
            <a:off x="780489" y="1369856"/>
            <a:ext cx="10783981" cy="2462213"/>
          </a:xfrm>
          <a:prstGeom prst="rect">
            <a:avLst/>
          </a:prstGeom>
          <a:noFill/>
          <a:ln w="38100">
            <a:solidFill>
              <a:schemeClr val="accent1"/>
            </a:solidFill>
            <a:prstDash val="lgDash"/>
          </a:ln>
        </p:spPr>
        <p:txBody>
          <a:bodyPr wrap="square" rtlCol="0">
            <a:spAutoFit/>
          </a:bodyPr>
          <a:lstStyle/>
          <a:p>
            <a:pPr algn="just"/>
            <a:r>
              <a:rPr lang="pt-BR" sz="2200" dirty="0"/>
              <a:t>java -jar /usr/local/bioinformatica/Trimmomatic-0.33/trimmomatic-0.33.jar </a:t>
            </a:r>
            <a:r>
              <a:rPr lang="pt-BR" sz="2200" b="1" dirty="0"/>
              <a:t>PE</a:t>
            </a:r>
            <a:r>
              <a:rPr lang="pt-BR" sz="2200" dirty="0"/>
              <a:t> -threads 20 -phred33 SRR1275508.fastq_1 SRR1275508.fastq_2 SRR1275508.fastq_1_paired.fastq SRR1275508.fastq_1_unpaired.fastq SRR1275508.fastq_2_paired.fastq SRR1275508.fastq_2_unpaired.fastq ILLUMINACLIP:/</a:t>
            </a:r>
            <a:r>
              <a:rPr lang="pt-BR" sz="2200" dirty="0" err="1"/>
              <a:t>usr</a:t>
            </a:r>
            <a:r>
              <a:rPr lang="pt-BR" sz="2200" dirty="0"/>
              <a:t>/local/</a:t>
            </a:r>
            <a:r>
              <a:rPr lang="pt-BR" sz="2200" dirty="0" err="1"/>
              <a:t>bioinformatica</a:t>
            </a:r>
            <a:r>
              <a:rPr lang="pt-BR" sz="2200" dirty="0"/>
              <a:t>/Trimmomatic-0.33/</a:t>
            </a:r>
            <a:r>
              <a:rPr lang="pt-BR" sz="2200" dirty="0" err="1"/>
              <a:t>adapters</a:t>
            </a:r>
            <a:r>
              <a:rPr lang="pt-BR" sz="2200" dirty="0"/>
              <a:t>/</a:t>
            </a:r>
            <a:r>
              <a:rPr lang="pt-BR" sz="2200" b="1" dirty="0"/>
              <a:t>TruSeq2-PE.fa:2:40:15</a:t>
            </a:r>
            <a:r>
              <a:rPr lang="pt-BR" sz="2200" dirty="0"/>
              <a:t> </a:t>
            </a:r>
            <a:r>
              <a:rPr lang="pt-BR" sz="2200" b="1" dirty="0"/>
              <a:t>LEADING:30</a:t>
            </a:r>
            <a:r>
              <a:rPr lang="pt-BR" sz="2200" dirty="0"/>
              <a:t> </a:t>
            </a:r>
            <a:r>
              <a:rPr lang="pt-BR" sz="2200" b="1" dirty="0"/>
              <a:t>TRAILING:30</a:t>
            </a:r>
            <a:r>
              <a:rPr lang="pt-BR" sz="2200" dirty="0"/>
              <a:t> </a:t>
            </a:r>
            <a:r>
              <a:rPr lang="pt-BR" sz="2200" b="1" dirty="0"/>
              <a:t>SLIDINGWINDOW:5:20</a:t>
            </a:r>
            <a:r>
              <a:rPr lang="pt-BR" sz="2200" dirty="0"/>
              <a:t> </a:t>
            </a:r>
            <a:r>
              <a:rPr lang="pt-BR" sz="2200" b="1" dirty="0"/>
              <a:t>MINLEN:70</a:t>
            </a:r>
            <a:r>
              <a:rPr lang="pt-BR" sz="2200" dirty="0"/>
              <a:t> &amp;&gt;logpb</a:t>
            </a:r>
            <a:endParaRPr lang="pt-BR" dirty="0"/>
          </a:p>
        </p:txBody>
      </p:sp>
      <p:sp>
        <p:nvSpPr>
          <p:cNvPr id="4" name="Rectangle 8"/>
          <p:cNvSpPr/>
          <p:nvPr/>
        </p:nvSpPr>
        <p:spPr>
          <a:xfrm>
            <a:off x="4496812" y="373618"/>
            <a:ext cx="4204036" cy="461665"/>
          </a:xfrm>
          <a:prstGeom prst="rect">
            <a:avLst/>
          </a:prstGeom>
        </p:spPr>
        <p:txBody>
          <a:bodyPr wrap="none">
            <a:spAutoFit/>
          </a:bodyPr>
          <a:lstStyle/>
          <a:p>
            <a:r>
              <a:rPr lang="pt-BR" sz="2400" b="1" dirty="0"/>
              <a:t>Filter Reads – Trimmomatic</a:t>
            </a:r>
          </a:p>
        </p:txBody>
      </p:sp>
    </p:spTree>
    <p:extLst>
      <p:ext uri="{BB962C8B-B14F-4D97-AF65-F5344CB8AC3E}">
        <p14:creationId xmlns:p14="http://schemas.microsoft.com/office/powerpoint/2010/main" val="20587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15</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2" y="3312214"/>
            <a:ext cx="4715435" cy="3536576"/>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450" y="3371089"/>
            <a:ext cx="4529684" cy="3397263"/>
          </a:xfrm>
          <a:prstGeom prst="rect">
            <a:avLst/>
          </a:prstGeo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750" y="0"/>
            <a:ext cx="4494786" cy="3371089"/>
          </a:xfrm>
          <a:prstGeom prst="rect">
            <a:avLst/>
          </a:prstGeom>
        </p:spPr>
      </p:pic>
    </p:spTree>
    <p:extLst>
      <p:ext uri="{BB962C8B-B14F-4D97-AF65-F5344CB8AC3E}">
        <p14:creationId xmlns:p14="http://schemas.microsoft.com/office/powerpoint/2010/main" val="286484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16</a:t>
            </a:fld>
            <a:endParaRPr lang="pt-BR" dirty="0"/>
          </a:p>
        </p:txBody>
      </p:sp>
      <p:pic>
        <p:nvPicPr>
          <p:cNvPr id="5" name="Imagem 4"/>
          <p:cNvPicPr>
            <a:picLocks noChangeAspect="1"/>
          </p:cNvPicPr>
          <p:nvPr/>
        </p:nvPicPr>
        <p:blipFill rotWithShape="1">
          <a:blip r:embed="rId3">
            <a:extLst>
              <a:ext uri="{28A0092B-C50C-407E-A947-70E740481C1C}">
                <a14:useLocalDpi xmlns:a14="http://schemas.microsoft.com/office/drawing/2010/main" val="0"/>
              </a:ext>
            </a:extLst>
          </a:blip>
          <a:srcRect t="13444"/>
          <a:stretch/>
        </p:blipFill>
        <p:spPr>
          <a:xfrm>
            <a:off x="1103922" y="871322"/>
            <a:ext cx="10466472" cy="5030714"/>
          </a:xfrm>
          <a:prstGeom prst="rect">
            <a:avLst/>
          </a:prstGeom>
        </p:spPr>
      </p:pic>
      <p:sp>
        <p:nvSpPr>
          <p:cNvPr id="6" name="Retângulo 5"/>
          <p:cNvSpPr/>
          <p:nvPr/>
        </p:nvSpPr>
        <p:spPr>
          <a:xfrm>
            <a:off x="9716219" y="2901434"/>
            <a:ext cx="1021433" cy="369332"/>
          </a:xfrm>
          <a:prstGeom prst="rect">
            <a:avLst/>
          </a:prstGeom>
        </p:spPr>
        <p:txBody>
          <a:bodyPr wrap="none">
            <a:spAutoFit/>
          </a:bodyPr>
          <a:lstStyle/>
          <a:p>
            <a:r>
              <a:rPr lang="it-IT" dirty="0">
                <a:latin typeface="Menlo-Regular" charset="0"/>
              </a:rPr>
              <a:t>36.79%</a:t>
            </a:r>
            <a:endParaRPr lang="en-US" dirty="0"/>
          </a:p>
        </p:txBody>
      </p:sp>
    </p:spTree>
    <p:extLst>
      <p:ext uri="{BB962C8B-B14F-4D97-AF65-F5344CB8AC3E}">
        <p14:creationId xmlns:p14="http://schemas.microsoft.com/office/powerpoint/2010/main" val="108854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17</a:t>
            </a:fld>
            <a:endParaRPr lang="pt-BR" dirty="0"/>
          </a:p>
        </p:txBody>
      </p:sp>
      <p:pic>
        <p:nvPicPr>
          <p:cNvPr id="3" name="Picture 2" descr="Software components used in this protocol."/>
          <p:cNvPicPr>
            <a:picLocks noChangeAspect="1" noChangeArrowheads="1"/>
          </p:cNvPicPr>
          <p:nvPr/>
        </p:nvPicPr>
        <p:blipFill rotWithShape="1">
          <a:blip r:embed="rId3">
            <a:extLst>
              <a:ext uri="{28A0092B-C50C-407E-A947-70E740481C1C}">
                <a14:useLocalDpi xmlns:a14="http://schemas.microsoft.com/office/drawing/2010/main" val="0"/>
              </a:ext>
            </a:extLst>
          </a:blip>
          <a:srcRect b="67096"/>
          <a:stretch/>
        </p:blipFill>
        <p:spPr bwMode="auto">
          <a:xfrm>
            <a:off x="506838" y="1613605"/>
            <a:ext cx="5019006" cy="3329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p:nvPr/>
        </p:nvSpPr>
        <p:spPr>
          <a:xfrm>
            <a:off x="4722439" y="456548"/>
            <a:ext cx="3211135" cy="584775"/>
          </a:xfrm>
          <a:prstGeom prst="rect">
            <a:avLst/>
          </a:prstGeom>
        </p:spPr>
        <p:txBody>
          <a:bodyPr wrap="none">
            <a:spAutoFit/>
          </a:bodyPr>
          <a:lstStyle/>
          <a:p>
            <a:r>
              <a:rPr lang="pt-BR" sz="3200" b="1" dirty="0"/>
              <a:t>Mapping Reads</a:t>
            </a:r>
          </a:p>
        </p:txBody>
      </p:sp>
      <p:pic>
        <p:nvPicPr>
          <p:cNvPr id="7" name="Imagem 6"/>
          <p:cNvPicPr>
            <a:picLocks noChangeAspect="1"/>
          </p:cNvPicPr>
          <p:nvPr/>
        </p:nvPicPr>
        <p:blipFill rotWithShape="1">
          <a:blip r:embed="rId4">
            <a:extLst>
              <a:ext uri="{28A0092B-C50C-407E-A947-70E740481C1C}">
                <a14:useLocalDpi xmlns:a14="http://schemas.microsoft.com/office/drawing/2010/main" val="0"/>
              </a:ext>
            </a:extLst>
          </a:blip>
          <a:srcRect l="23565" t="17591" r="22638" b="56742"/>
          <a:stretch/>
        </p:blipFill>
        <p:spPr>
          <a:xfrm>
            <a:off x="5658522" y="1202687"/>
            <a:ext cx="6443831" cy="1921514"/>
          </a:xfrm>
          <a:prstGeom prst="rect">
            <a:avLst/>
          </a:prstGeom>
        </p:spPr>
      </p:pic>
      <p:sp>
        <p:nvSpPr>
          <p:cNvPr id="8" name="Retângulo 7"/>
          <p:cNvSpPr/>
          <p:nvPr/>
        </p:nvSpPr>
        <p:spPr>
          <a:xfrm>
            <a:off x="5756569" y="3511494"/>
            <a:ext cx="6096000" cy="2862322"/>
          </a:xfrm>
          <a:prstGeom prst="rect">
            <a:avLst/>
          </a:prstGeom>
        </p:spPr>
        <p:txBody>
          <a:bodyPr>
            <a:spAutoFit/>
          </a:bodyPr>
          <a:lstStyle/>
          <a:p>
            <a:pPr algn="just"/>
            <a:r>
              <a:rPr lang="pt-BR" dirty="0">
                <a:latin typeface="AdvP49811" charset="0"/>
              </a:rPr>
              <a:t>RNA-</a:t>
            </a:r>
            <a:r>
              <a:rPr lang="pt-BR" dirty="0" err="1">
                <a:latin typeface="AdvP49811" charset="0"/>
              </a:rPr>
              <a:t>seq</a:t>
            </a:r>
            <a:r>
              <a:rPr lang="pt-BR" dirty="0">
                <a:latin typeface="AdvP49811" charset="0"/>
              </a:rPr>
              <a:t> </a:t>
            </a:r>
            <a:r>
              <a:rPr lang="pt-BR" dirty="0" err="1">
                <a:latin typeface="AdvP49811" charset="0"/>
              </a:rPr>
              <a:t>reads</a:t>
            </a:r>
            <a:r>
              <a:rPr lang="pt-BR" dirty="0">
                <a:latin typeface="AdvP49811" charset="0"/>
              </a:rPr>
              <a:t> </a:t>
            </a:r>
            <a:r>
              <a:rPr lang="pt-BR" dirty="0" err="1">
                <a:latin typeface="AdvP49811" charset="0"/>
              </a:rPr>
              <a:t>were</a:t>
            </a:r>
            <a:r>
              <a:rPr lang="pt-BR" dirty="0">
                <a:latin typeface="AdvP49811" charset="0"/>
              </a:rPr>
              <a:t> </a:t>
            </a:r>
            <a:r>
              <a:rPr lang="pt-BR" dirty="0" err="1">
                <a:latin typeface="AdvP49811" charset="0"/>
              </a:rPr>
              <a:t>aligned</a:t>
            </a:r>
            <a:r>
              <a:rPr lang="pt-BR" dirty="0">
                <a:latin typeface="AdvP49811" charset="0"/>
              </a:rPr>
              <a:t> </a:t>
            </a:r>
            <a:r>
              <a:rPr lang="pt-BR" dirty="0" err="1">
                <a:latin typeface="AdvP49811" charset="0"/>
              </a:rPr>
              <a:t>to</a:t>
            </a:r>
            <a:r>
              <a:rPr lang="pt-BR" dirty="0">
                <a:latin typeface="AdvP49811" charset="0"/>
              </a:rPr>
              <a:t> </a:t>
            </a:r>
            <a:r>
              <a:rPr lang="pt-BR" dirty="0" err="1">
                <a:latin typeface="AdvP49811" charset="0"/>
              </a:rPr>
              <a:t>the</a:t>
            </a:r>
            <a:r>
              <a:rPr lang="pt-BR" dirty="0">
                <a:latin typeface="AdvP49811" charset="0"/>
              </a:rPr>
              <a:t> </a:t>
            </a:r>
            <a:r>
              <a:rPr lang="pt-BR" dirty="0" err="1">
                <a:latin typeface="AdvP49811" charset="0"/>
              </a:rPr>
              <a:t>latest</a:t>
            </a:r>
            <a:r>
              <a:rPr lang="pt-BR" dirty="0">
                <a:latin typeface="AdvP49811" charset="0"/>
              </a:rPr>
              <a:t> </a:t>
            </a:r>
            <a:r>
              <a:rPr lang="pt-BR" i="1" dirty="0">
                <a:latin typeface="AdvP49812" charset="0"/>
              </a:rPr>
              <a:t>S. mansoni</a:t>
            </a:r>
            <a:r>
              <a:rPr lang="pt-BR" dirty="0">
                <a:latin typeface="AdvP49812" charset="0"/>
              </a:rPr>
              <a:t> </a:t>
            </a:r>
            <a:r>
              <a:rPr lang="pt-BR" dirty="0" err="1">
                <a:latin typeface="AdvP49811" charset="0"/>
              </a:rPr>
              <a:t>reference</a:t>
            </a:r>
            <a:r>
              <a:rPr lang="pt-BR" dirty="0">
                <a:latin typeface="AdvP49811" charset="0"/>
              </a:rPr>
              <a:t> </a:t>
            </a:r>
            <a:r>
              <a:rPr lang="pt-BR" dirty="0" err="1">
                <a:latin typeface="AdvP49811" charset="0"/>
              </a:rPr>
              <a:t>genome</a:t>
            </a:r>
            <a:r>
              <a:rPr lang="pt-BR" dirty="0">
                <a:latin typeface="AdvP49811" charset="0"/>
              </a:rPr>
              <a:t> (</a:t>
            </a:r>
            <a:r>
              <a:rPr lang="pt-BR" b="1" dirty="0" err="1">
                <a:latin typeface="AdvP49811" charset="0"/>
              </a:rPr>
              <a:t>version</a:t>
            </a:r>
            <a:r>
              <a:rPr lang="pt-BR" b="1" dirty="0">
                <a:latin typeface="AdvP49811" charset="0"/>
              </a:rPr>
              <a:t> 5.0</a:t>
            </a:r>
            <a:r>
              <a:rPr lang="pt-BR" dirty="0">
                <a:latin typeface="AdvP49811" charset="0"/>
              </a:rPr>
              <a:t>, [32]) </a:t>
            </a:r>
            <a:r>
              <a:rPr lang="pt-BR" dirty="0" err="1">
                <a:latin typeface="AdvP49811" charset="0"/>
              </a:rPr>
              <a:t>using</a:t>
            </a:r>
            <a:r>
              <a:rPr lang="pt-BR" dirty="0">
                <a:latin typeface="AdvP49811" charset="0"/>
              </a:rPr>
              <a:t> </a:t>
            </a:r>
            <a:r>
              <a:rPr lang="pt-BR" b="1" dirty="0" err="1">
                <a:latin typeface="AdvP49811" charset="0"/>
              </a:rPr>
              <a:t>TopHat</a:t>
            </a:r>
            <a:r>
              <a:rPr lang="pt-BR" dirty="0">
                <a:latin typeface="AdvP49811" charset="0"/>
              </a:rPr>
              <a:t> [35] (</a:t>
            </a:r>
            <a:r>
              <a:rPr lang="pt-BR" dirty="0" err="1">
                <a:latin typeface="AdvP49811" charset="0"/>
              </a:rPr>
              <a:t>version</a:t>
            </a:r>
            <a:r>
              <a:rPr lang="pt-BR" dirty="0">
                <a:latin typeface="AdvP49811" charset="0"/>
              </a:rPr>
              <a:t> 1.3.1) </a:t>
            </a:r>
            <a:r>
              <a:rPr lang="pt-BR" dirty="0" err="1">
                <a:latin typeface="AdvP49811" charset="0"/>
              </a:rPr>
              <a:t>with</a:t>
            </a:r>
            <a:r>
              <a:rPr lang="pt-BR" dirty="0">
                <a:latin typeface="AdvP49811" charset="0"/>
              </a:rPr>
              <a:t> default </a:t>
            </a:r>
            <a:r>
              <a:rPr lang="pt-BR" dirty="0" err="1">
                <a:latin typeface="AdvP49811" charset="0"/>
              </a:rPr>
              <a:t>parameters</a:t>
            </a:r>
            <a:r>
              <a:rPr lang="pt-BR" dirty="0">
                <a:latin typeface="AdvP49811" charset="0"/>
              </a:rPr>
              <a:t> </a:t>
            </a:r>
            <a:r>
              <a:rPr lang="pt-BR" dirty="0" err="1">
                <a:latin typeface="AdvP49811" charset="0"/>
              </a:rPr>
              <a:t>except</a:t>
            </a:r>
            <a:r>
              <a:rPr lang="pt-BR" dirty="0">
                <a:latin typeface="AdvP49811" charset="0"/>
              </a:rPr>
              <a:t> for </a:t>
            </a:r>
            <a:r>
              <a:rPr lang="pt-BR" b="1" dirty="0" err="1">
                <a:latin typeface="AdvP49811" charset="0"/>
              </a:rPr>
              <a:t>minimum</a:t>
            </a:r>
            <a:r>
              <a:rPr lang="pt-BR" b="1" dirty="0">
                <a:latin typeface="AdvP49811" charset="0"/>
              </a:rPr>
              <a:t> </a:t>
            </a:r>
            <a:r>
              <a:rPr lang="pt-BR" b="1" dirty="0" err="1">
                <a:latin typeface="AdvP49811" charset="0"/>
              </a:rPr>
              <a:t>and</a:t>
            </a:r>
            <a:r>
              <a:rPr lang="pt-BR" b="1" dirty="0">
                <a:latin typeface="AdvP49811" charset="0"/>
              </a:rPr>
              <a:t> </a:t>
            </a:r>
            <a:r>
              <a:rPr lang="pt-BR" b="1" dirty="0" err="1">
                <a:latin typeface="AdvP49811" charset="0"/>
              </a:rPr>
              <a:t>maximum</a:t>
            </a:r>
            <a:r>
              <a:rPr lang="pt-BR" b="1" dirty="0">
                <a:latin typeface="AdvP49811" charset="0"/>
              </a:rPr>
              <a:t> </a:t>
            </a:r>
            <a:r>
              <a:rPr lang="pt-BR" b="1" dirty="0" err="1">
                <a:latin typeface="AdvP49811" charset="0"/>
              </a:rPr>
              <a:t>intron</a:t>
            </a:r>
            <a:r>
              <a:rPr lang="pt-BR" b="1" dirty="0">
                <a:latin typeface="AdvP49811" charset="0"/>
              </a:rPr>
              <a:t> </a:t>
            </a:r>
            <a:r>
              <a:rPr lang="pt-BR" b="1" dirty="0" err="1">
                <a:latin typeface="AdvP49811" charset="0"/>
              </a:rPr>
              <a:t>sizes</a:t>
            </a:r>
            <a:r>
              <a:rPr lang="pt-BR" b="1" dirty="0">
                <a:latin typeface="AdvP49811" charset="0"/>
              </a:rPr>
              <a:t> </a:t>
            </a:r>
            <a:r>
              <a:rPr lang="pt-BR" b="1" dirty="0" err="1">
                <a:latin typeface="AdvP49811" charset="0"/>
              </a:rPr>
              <a:t>which</a:t>
            </a:r>
            <a:r>
              <a:rPr lang="pt-BR" b="1" dirty="0">
                <a:latin typeface="AdvP49811" charset="0"/>
              </a:rPr>
              <a:t> </a:t>
            </a:r>
            <a:r>
              <a:rPr lang="pt-BR" b="1" dirty="0" err="1">
                <a:latin typeface="AdvP49811" charset="0"/>
              </a:rPr>
              <a:t>were</a:t>
            </a:r>
            <a:r>
              <a:rPr lang="pt-BR" b="1" dirty="0">
                <a:latin typeface="AdvP49811" charset="0"/>
              </a:rPr>
              <a:t> set </a:t>
            </a:r>
            <a:r>
              <a:rPr lang="pt-BR" b="1" dirty="0" err="1">
                <a:latin typeface="AdvP49811" charset="0"/>
              </a:rPr>
              <a:t>to</a:t>
            </a:r>
            <a:r>
              <a:rPr lang="pt-BR" b="1" dirty="0">
                <a:latin typeface="AdvP49811" charset="0"/>
              </a:rPr>
              <a:t> 10 </a:t>
            </a:r>
            <a:r>
              <a:rPr lang="pt-BR" b="1" dirty="0" err="1">
                <a:latin typeface="AdvP49811" charset="0"/>
              </a:rPr>
              <a:t>and</a:t>
            </a:r>
            <a:r>
              <a:rPr lang="pt-BR" b="1" dirty="0">
                <a:latin typeface="AdvP49811" charset="0"/>
              </a:rPr>
              <a:t> 30,000 </a:t>
            </a:r>
            <a:r>
              <a:rPr lang="pt-BR" dirty="0" err="1">
                <a:latin typeface="AdvP49811" charset="0"/>
              </a:rPr>
              <a:t>bp</a:t>
            </a:r>
            <a:r>
              <a:rPr lang="pt-BR" dirty="0">
                <a:latin typeface="AdvP49811" charset="0"/>
              </a:rPr>
              <a:t> </a:t>
            </a:r>
            <a:r>
              <a:rPr lang="pt-BR" dirty="0" err="1">
                <a:latin typeface="AdvP49811" charset="0"/>
              </a:rPr>
              <a:t>respectively</a:t>
            </a:r>
            <a:r>
              <a:rPr lang="pt-BR" dirty="0">
                <a:latin typeface="AdvP49811" charset="0"/>
              </a:rPr>
              <a:t>. </a:t>
            </a:r>
            <a:r>
              <a:rPr lang="pt-BR" dirty="0" err="1">
                <a:latin typeface="AdvP49811" charset="0"/>
              </a:rPr>
              <a:t>Other</a:t>
            </a:r>
            <a:r>
              <a:rPr lang="pt-BR" dirty="0">
                <a:latin typeface="AdvP49811" charset="0"/>
              </a:rPr>
              <a:t> </a:t>
            </a:r>
            <a:r>
              <a:rPr lang="pt-BR" dirty="0" err="1">
                <a:latin typeface="AdvP49811" charset="0"/>
              </a:rPr>
              <a:t>parameters</a:t>
            </a:r>
            <a:r>
              <a:rPr lang="pt-BR" dirty="0">
                <a:latin typeface="AdvP49811" charset="0"/>
              </a:rPr>
              <a:t> </a:t>
            </a:r>
            <a:r>
              <a:rPr lang="pt-BR" dirty="0" err="1">
                <a:latin typeface="AdvP49811" charset="0"/>
              </a:rPr>
              <a:t>that</a:t>
            </a:r>
            <a:r>
              <a:rPr lang="pt-BR" dirty="0">
                <a:latin typeface="AdvP49811" charset="0"/>
              </a:rPr>
              <a:t> </a:t>
            </a:r>
            <a:r>
              <a:rPr lang="pt-BR" dirty="0" err="1">
                <a:latin typeface="AdvP49811" charset="0"/>
              </a:rPr>
              <a:t>were</a:t>
            </a:r>
            <a:r>
              <a:rPr lang="pt-BR" dirty="0">
                <a:latin typeface="AdvP49811" charset="0"/>
              </a:rPr>
              <a:t> </a:t>
            </a:r>
            <a:r>
              <a:rPr lang="pt-BR" dirty="0" err="1">
                <a:latin typeface="AdvP49811" charset="0"/>
              </a:rPr>
              <a:t>specified</a:t>
            </a:r>
            <a:r>
              <a:rPr lang="pt-BR" dirty="0">
                <a:latin typeface="AdvP49811" charset="0"/>
              </a:rPr>
              <a:t> </a:t>
            </a:r>
            <a:r>
              <a:rPr lang="pt-BR" dirty="0" err="1">
                <a:latin typeface="AdvP49811" charset="0"/>
              </a:rPr>
              <a:t>included</a:t>
            </a:r>
            <a:r>
              <a:rPr lang="pt-BR" dirty="0">
                <a:latin typeface="AdvP49811" charset="0"/>
              </a:rPr>
              <a:t> </a:t>
            </a:r>
            <a:r>
              <a:rPr lang="pt-BR" dirty="0" err="1">
                <a:latin typeface="AdvP49811" charset="0"/>
              </a:rPr>
              <a:t>the</a:t>
            </a:r>
            <a:r>
              <a:rPr lang="pt-BR" dirty="0">
                <a:latin typeface="AdvP49811" charset="0"/>
              </a:rPr>
              <a:t> </a:t>
            </a:r>
            <a:r>
              <a:rPr lang="pt-BR" dirty="0" err="1">
                <a:latin typeface="AdvP49811" charset="0"/>
              </a:rPr>
              <a:t>type</a:t>
            </a:r>
            <a:r>
              <a:rPr lang="pt-BR" dirty="0">
                <a:latin typeface="AdvP49811" charset="0"/>
              </a:rPr>
              <a:t> </a:t>
            </a:r>
            <a:r>
              <a:rPr lang="pt-BR" dirty="0" err="1">
                <a:latin typeface="AdvP49811" charset="0"/>
              </a:rPr>
              <a:t>of</a:t>
            </a:r>
            <a:r>
              <a:rPr lang="pt-BR" dirty="0">
                <a:latin typeface="AdvP49811" charset="0"/>
              </a:rPr>
              <a:t> </a:t>
            </a:r>
            <a:r>
              <a:rPr lang="pt-BR" dirty="0" err="1">
                <a:latin typeface="AdvP49811" charset="0"/>
              </a:rPr>
              <a:t>library</a:t>
            </a:r>
            <a:r>
              <a:rPr lang="pt-BR" dirty="0">
                <a:latin typeface="AdvP49811" charset="0"/>
              </a:rPr>
              <a:t> </a:t>
            </a:r>
            <a:r>
              <a:rPr lang="pt-BR" dirty="0" err="1">
                <a:latin typeface="AdvP49811" charset="0"/>
              </a:rPr>
              <a:t>sequenced</a:t>
            </a:r>
            <a:r>
              <a:rPr lang="pt-BR" dirty="0">
                <a:latin typeface="AdvP49811" charset="0"/>
              </a:rPr>
              <a:t> (set </a:t>
            </a:r>
            <a:r>
              <a:rPr lang="pt-BR" dirty="0" err="1">
                <a:latin typeface="AdvP49811" charset="0"/>
              </a:rPr>
              <a:t>to</a:t>
            </a:r>
            <a:r>
              <a:rPr lang="pt-BR" dirty="0">
                <a:latin typeface="AdvP49811" charset="0"/>
              </a:rPr>
              <a:t> standard </a:t>
            </a:r>
            <a:r>
              <a:rPr lang="pt-BR" dirty="0" err="1">
                <a:latin typeface="AdvP49811" charset="0"/>
              </a:rPr>
              <a:t>cDNA</a:t>
            </a:r>
            <a:r>
              <a:rPr lang="pt-BR" dirty="0">
                <a:latin typeface="AdvP49811" charset="0"/>
              </a:rPr>
              <a:t> </a:t>
            </a:r>
            <a:r>
              <a:rPr lang="pt-BR" dirty="0" err="1">
                <a:latin typeface="AdvP49811" charset="0"/>
              </a:rPr>
              <a:t>Illumina</a:t>
            </a:r>
            <a:r>
              <a:rPr lang="pt-BR" dirty="0">
                <a:latin typeface="AdvP49811" charset="0"/>
              </a:rPr>
              <a:t> </a:t>
            </a:r>
            <a:r>
              <a:rPr lang="pt-BR" dirty="0" err="1">
                <a:latin typeface="AdvP49811" charset="0"/>
              </a:rPr>
              <a:t>library</a:t>
            </a:r>
            <a:r>
              <a:rPr lang="pt-BR" b="1" dirty="0">
                <a:latin typeface="AdvP49811" charset="0"/>
              </a:rPr>
              <a:t>; –</a:t>
            </a:r>
            <a:r>
              <a:rPr lang="pt-BR" b="1" dirty="0" err="1">
                <a:latin typeface="AdvP49811" charset="0"/>
              </a:rPr>
              <a:t>library-type</a:t>
            </a:r>
            <a:r>
              <a:rPr lang="pt-BR" b="1" dirty="0">
                <a:latin typeface="AdvP49811" charset="0"/>
              </a:rPr>
              <a:t> </a:t>
            </a:r>
            <a:r>
              <a:rPr lang="pt-BR" b="1" dirty="0" err="1">
                <a:latin typeface="AdvP49811" charset="0"/>
              </a:rPr>
              <a:t>fr-unstranded</a:t>
            </a:r>
            <a:r>
              <a:rPr lang="pt-BR" dirty="0">
                <a:latin typeface="AdvP49811" charset="0"/>
              </a:rPr>
              <a:t>) </a:t>
            </a:r>
            <a:r>
              <a:rPr lang="pt-BR" dirty="0" err="1">
                <a:latin typeface="AdvP49811" charset="0"/>
              </a:rPr>
              <a:t>and</a:t>
            </a:r>
            <a:r>
              <a:rPr lang="pt-BR" dirty="0">
                <a:latin typeface="AdvP49811" charset="0"/>
              </a:rPr>
              <a:t> </a:t>
            </a:r>
            <a:r>
              <a:rPr lang="pt-BR" dirty="0" err="1">
                <a:latin typeface="AdvP49811" charset="0"/>
              </a:rPr>
              <a:t>the</a:t>
            </a:r>
            <a:r>
              <a:rPr lang="pt-BR" dirty="0">
                <a:latin typeface="AdvP49811" charset="0"/>
              </a:rPr>
              <a:t> mate </a:t>
            </a:r>
            <a:r>
              <a:rPr lang="pt-BR" dirty="0" err="1">
                <a:latin typeface="AdvP49811" charset="0"/>
              </a:rPr>
              <a:t>pair</a:t>
            </a:r>
            <a:r>
              <a:rPr lang="pt-BR" dirty="0">
                <a:latin typeface="AdvP49811" charset="0"/>
              </a:rPr>
              <a:t> </a:t>
            </a:r>
            <a:r>
              <a:rPr lang="pt-BR" dirty="0" err="1">
                <a:latin typeface="AdvP49811" charset="0"/>
              </a:rPr>
              <a:t>distance</a:t>
            </a:r>
            <a:r>
              <a:rPr lang="pt-BR" dirty="0">
                <a:latin typeface="AdvP49811" charset="0"/>
              </a:rPr>
              <a:t> (</a:t>
            </a:r>
            <a:r>
              <a:rPr lang="pt-BR" dirty="0" err="1">
                <a:latin typeface="AdvP49811" charset="0"/>
              </a:rPr>
              <a:t>or</a:t>
            </a:r>
            <a:r>
              <a:rPr lang="pt-BR" dirty="0">
                <a:latin typeface="AdvP49811" charset="0"/>
              </a:rPr>
              <a:t> </a:t>
            </a:r>
            <a:r>
              <a:rPr lang="pt-BR" dirty="0" err="1">
                <a:latin typeface="AdvP49811" charset="0"/>
              </a:rPr>
              <a:t>insert</a:t>
            </a:r>
            <a:r>
              <a:rPr lang="pt-BR" dirty="0">
                <a:latin typeface="AdvP49811" charset="0"/>
              </a:rPr>
              <a:t> </a:t>
            </a:r>
            <a:r>
              <a:rPr lang="pt-BR" dirty="0" err="1">
                <a:latin typeface="AdvP49811" charset="0"/>
              </a:rPr>
              <a:t>size</a:t>
            </a:r>
            <a:r>
              <a:rPr lang="pt-BR" dirty="0">
                <a:latin typeface="AdvP49811" charset="0"/>
              </a:rPr>
              <a:t>; -</a:t>
            </a:r>
            <a:r>
              <a:rPr lang="pt-BR" dirty="0" err="1">
                <a:latin typeface="AdvP49811" charset="0"/>
              </a:rPr>
              <a:t>r</a:t>
            </a:r>
            <a:r>
              <a:rPr lang="pt-BR" dirty="0">
                <a:latin typeface="AdvP49811" charset="0"/>
              </a:rPr>
              <a:t> </a:t>
            </a:r>
            <a:r>
              <a:rPr lang="pt-BR" dirty="0" err="1">
                <a:latin typeface="AdvP49811" charset="0"/>
              </a:rPr>
              <a:t>option</a:t>
            </a:r>
            <a:r>
              <a:rPr lang="pt-BR" dirty="0">
                <a:latin typeface="AdvP49811" charset="0"/>
              </a:rPr>
              <a:t>), </a:t>
            </a:r>
            <a:r>
              <a:rPr lang="pt-BR" dirty="0" err="1">
                <a:latin typeface="AdvP49811" charset="0"/>
              </a:rPr>
              <a:t>which</a:t>
            </a:r>
            <a:r>
              <a:rPr lang="pt-BR" dirty="0">
                <a:latin typeface="AdvP49811" charset="0"/>
              </a:rPr>
              <a:t> </a:t>
            </a:r>
            <a:r>
              <a:rPr lang="pt-BR" dirty="0" err="1">
                <a:latin typeface="AdvP49811" charset="0"/>
              </a:rPr>
              <a:t>was</a:t>
            </a:r>
            <a:r>
              <a:rPr lang="pt-BR" dirty="0">
                <a:latin typeface="AdvP49811" charset="0"/>
              </a:rPr>
              <a:t> </a:t>
            </a:r>
            <a:r>
              <a:rPr lang="pt-BR" dirty="0" err="1">
                <a:latin typeface="AdvP49811" charset="0"/>
              </a:rPr>
              <a:t>calculated</a:t>
            </a:r>
            <a:r>
              <a:rPr lang="pt-BR" dirty="0">
                <a:latin typeface="AdvP49811" charset="0"/>
              </a:rPr>
              <a:t> </a:t>
            </a:r>
            <a:r>
              <a:rPr lang="pt-BR" dirty="0" err="1">
                <a:latin typeface="AdvP49811" charset="0"/>
              </a:rPr>
              <a:t>individually</a:t>
            </a:r>
            <a:r>
              <a:rPr lang="pt-BR" dirty="0">
                <a:latin typeface="AdvP49811" charset="0"/>
              </a:rPr>
              <a:t> for </a:t>
            </a:r>
            <a:r>
              <a:rPr lang="pt-BR" dirty="0" err="1">
                <a:latin typeface="AdvP49811" charset="0"/>
              </a:rPr>
              <a:t>each</a:t>
            </a:r>
            <a:r>
              <a:rPr lang="pt-BR" dirty="0">
                <a:latin typeface="AdvP49811" charset="0"/>
              </a:rPr>
              <a:t> </a:t>
            </a:r>
            <a:r>
              <a:rPr lang="pt-BR" dirty="0" err="1">
                <a:latin typeface="AdvP49811" charset="0"/>
              </a:rPr>
              <a:t>library</a:t>
            </a:r>
            <a:r>
              <a:rPr lang="pt-BR" dirty="0">
                <a:latin typeface="AdvP49811" charset="0"/>
              </a:rPr>
              <a:t>. </a:t>
            </a:r>
            <a:r>
              <a:rPr lang="pt-BR" b="1" dirty="0" err="1">
                <a:latin typeface="AdvP49811" charset="0"/>
              </a:rPr>
              <a:t>Only</a:t>
            </a:r>
            <a:r>
              <a:rPr lang="pt-BR" b="1" dirty="0">
                <a:latin typeface="AdvP49811" charset="0"/>
              </a:rPr>
              <a:t> </a:t>
            </a:r>
            <a:r>
              <a:rPr lang="pt-BR" b="1" dirty="0" err="1">
                <a:latin typeface="AdvP49811" charset="0"/>
              </a:rPr>
              <a:t>uniquely</a:t>
            </a:r>
            <a:r>
              <a:rPr lang="pt-BR" b="1" dirty="0">
                <a:latin typeface="AdvP49811" charset="0"/>
              </a:rPr>
              <a:t> </a:t>
            </a:r>
            <a:r>
              <a:rPr lang="pt-BR" b="1" dirty="0" err="1">
                <a:latin typeface="AdvP49811" charset="0"/>
              </a:rPr>
              <a:t>mapping</a:t>
            </a:r>
            <a:r>
              <a:rPr lang="pt-BR" b="1" dirty="0">
                <a:latin typeface="AdvP49811" charset="0"/>
              </a:rPr>
              <a:t> </a:t>
            </a:r>
            <a:r>
              <a:rPr lang="pt-BR" b="1" dirty="0" err="1">
                <a:latin typeface="AdvP49811" charset="0"/>
              </a:rPr>
              <a:t>reads</a:t>
            </a:r>
            <a:r>
              <a:rPr lang="pt-BR" b="1" dirty="0">
                <a:latin typeface="AdvP49811" charset="0"/>
              </a:rPr>
              <a:t> </a:t>
            </a:r>
            <a:r>
              <a:rPr lang="pt-BR" b="1" dirty="0" err="1">
                <a:latin typeface="AdvP49811" charset="0"/>
              </a:rPr>
              <a:t>were</a:t>
            </a:r>
            <a:r>
              <a:rPr lang="pt-BR" b="1" dirty="0">
                <a:latin typeface="AdvP49811" charset="0"/>
              </a:rPr>
              <a:t> </a:t>
            </a:r>
            <a:r>
              <a:rPr lang="pt-BR" b="1" dirty="0" err="1">
                <a:latin typeface="AdvP49811" charset="0"/>
              </a:rPr>
              <a:t>kept</a:t>
            </a:r>
            <a:r>
              <a:rPr lang="pt-BR" b="1" dirty="0">
                <a:latin typeface="AdvP49811" charset="0"/>
              </a:rPr>
              <a:t> for </a:t>
            </a:r>
            <a:r>
              <a:rPr lang="pt-BR" b="1" dirty="0" err="1">
                <a:latin typeface="AdvP49811" charset="0"/>
              </a:rPr>
              <a:t>further</a:t>
            </a:r>
            <a:r>
              <a:rPr lang="pt-BR" b="1" dirty="0">
                <a:latin typeface="AdvP49811" charset="0"/>
              </a:rPr>
              <a:t> </a:t>
            </a:r>
            <a:r>
              <a:rPr lang="pt-BR" b="1" dirty="0" err="1">
                <a:latin typeface="AdvP49811" charset="0"/>
              </a:rPr>
              <a:t>analyses</a:t>
            </a:r>
            <a:r>
              <a:rPr lang="pt-BR" b="1" dirty="0">
                <a:latin typeface="AdvP49811" charset="0"/>
              </a:rPr>
              <a:t>. </a:t>
            </a:r>
            <a:endParaRPr lang="pt-BR" b="1" dirty="0"/>
          </a:p>
        </p:txBody>
      </p:sp>
      <p:sp>
        <p:nvSpPr>
          <p:cNvPr id="4" name="Retângulo 3"/>
          <p:cNvSpPr/>
          <p:nvPr/>
        </p:nvSpPr>
        <p:spPr>
          <a:xfrm>
            <a:off x="4295667" y="6558728"/>
            <a:ext cx="3600666" cy="215444"/>
          </a:xfrm>
          <a:prstGeom prst="rect">
            <a:avLst/>
          </a:prstGeom>
        </p:spPr>
        <p:txBody>
          <a:bodyPr wrap="none">
            <a:spAutoFit/>
          </a:bodyPr>
          <a:lstStyle/>
          <a:p>
            <a:r>
              <a:rPr lang="pt-BR" sz="800" dirty="0" err="1">
                <a:latin typeface="AdvP41461E" charset="0"/>
              </a:rPr>
              <a:t>Received</a:t>
            </a:r>
            <a:r>
              <a:rPr lang="pt-BR" sz="800" dirty="0">
                <a:latin typeface="AdvP41461E" charset="0"/>
              </a:rPr>
              <a:t> </a:t>
            </a:r>
            <a:r>
              <a:rPr lang="pt-BR" sz="800" dirty="0">
                <a:latin typeface="AdvP403A40" charset="0"/>
              </a:rPr>
              <a:t>August 20, 2012; </a:t>
            </a:r>
            <a:r>
              <a:rPr lang="pt-BR" sz="800" dirty="0" err="1">
                <a:latin typeface="AdvP41461E" charset="0"/>
              </a:rPr>
              <a:t>Accepted</a:t>
            </a:r>
            <a:r>
              <a:rPr lang="pt-BR" sz="800" dirty="0">
                <a:latin typeface="AdvP41461E" charset="0"/>
              </a:rPr>
              <a:t> </a:t>
            </a:r>
            <a:r>
              <a:rPr lang="pt-BR" sz="800" dirty="0" err="1">
                <a:latin typeface="AdvP403A40" charset="0"/>
              </a:rPr>
              <a:t>January</a:t>
            </a:r>
            <a:r>
              <a:rPr lang="pt-BR" sz="800" dirty="0">
                <a:latin typeface="AdvP403A40" charset="0"/>
              </a:rPr>
              <a:t> 18, 2013; </a:t>
            </a:r>
            <a:r>
              <a:rPr lang="pt-BR" sz="800" dirty="0" err="1">
                <a:latin typeface="AdvP41461E" charset="0"/>
              </a:rPr>
              <a:t>Published</a:t>
            </a:r>
            <a:r>
              <a:rPr lang="pt-BR" sz="800" dirty="0">
                <a:latin typeface="AdvP41461E" charset="0"/>
              </a:rPr>
              <a:t> </a:t>
            </a:r>
            <a:r>
              <a:rPr lang="pt-BR" sz="800" dirty="0" err="1">
                <a:latin typeface="AdvP403A40" charset="0"/>
              </a:rPr>
              <a:t>March</a:t>
            </a:r>
            <a:r>
              <a:rPr lang="pt-BR" sz="800" dirty="0">
                <a:latin typeface="AdvP403A40" charset="0"/>
              </a:rPr>
              <a:t> 14, 2013 </a:t>
            </a:r>
            <a:endParaRPr lang="pt-BR" dirty="0"/>
          </a:p>
        </p:txBody>
      </p:sp>
    </p:spTree>
    <p:extLst>
      <p:ext uri="{BB962C8B-B14F-4D97-AF65-F5344CB8AC3E}">
        <p14:creationId xmlns:p14="http://schemas.microsoft.com/office/powerpoint/2010/main" val="1043383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18</a:t>
            </a:fld>
            <a:endParaRPr lang="pt-BR" dirty="0"/>
          </a:p>
        </p:txBody>
      </p:sp>
      <p:sp>
        <p:nvSpPr>
          <p:cNvPr id="9" name="Rectangle 9"/>
          <p:cNvSpPr/>
          <p:nvPr/>
        </p:nvSpPr>
        <p:spPr>
          <a:xfrm>
            <a:off x="3488930" y="6069695"/>
            <a:ext cx="5344733" cy="369332"/>
          </a:xfrm>
          <a:prstGeom prst="rect">
            <a:avLst/>
          </a:prstGeom>
          <a:ln w="28575">
            <a:solidFill>
              <a:schemeClr val="accent1"/>
            </a:solidFill>
          </a:ln>
        </p:spPr>
        <p:txBody>
          <a:bodyPr wrap="none">
            <a:spAutoFit/>
          </a:bodyPr>
          <a:lstStyle/>
          <a:p>
            <a:r>
              <a:rPr lang="en-US" dirty="0">
                <a:latin typeface="Menlo-Regular" charset="0"/>
              </a:rPr>
              <a:t>78.7% concordant pair alignment rate.</a:t>
            </a:r>
            <a:endParaRPr lang="en-US" dirty="0"/>
          </a:p>
        </p:txBody>
      </p:sp>
      <p:sp>
        <p:nvSpPr>
          <p:cNvPr id="10" name="Rectangle 10"/>
          <p:cNvSpPr/>
          <p:nvPr/>
        </p:nvSpPr>
        <p:spPr>
          <a:xfrm>
            <a:off x="173022" y="223065"/>
            <a:ext cx="3315908" cy="523220"/>
          </a:xfrm>
          <a:prstGeom prst="rect">
            <a:avLst/>
          </a:prstGeom>
        </p:spPr>
        <p:txBody>
          <a:bodyPr wrap="none">
            <a:spAutoFit/>
          </a:bodyPr>
          <a:lstStyle/>
          <a:p>
            <a:pPr algn="ctr"/>
            <a:r>
              <a:rPr lang="pt-BR" sz="2800" b="1" dirty="0"/>
              <a:t>TopHat2 (Bowtie2)</a:t>
            </a:r>
          </a:p>
        </p:txBody>
      </p:sp>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80" y="1149883"/>
            <a:ext cx="10522239" cy="4838540"/>
          </a:xfrm>
          <a:prstGeom prst="rect">
            <a:avLst/>
          </a:prstGeom>
        </p:spPr>
      </p:pic>
      <p:sp>
        <p:nvSpPr>
          <p:cNvPr id="3" name="Retângulo 2"/>
          <p:cNvSpPr/>
          <p:nvPr/>
        </p:nvSpPr>
        <p:spPr>
          <a:xfrm>
            <a:off x="5945469" y="2459026"/>
            <a:ext cx="881973" cy="369332"/>
          </a:xfrm>
          <a:prstGeom prst="rect">
            <a:avLst/>
          </a:prstGeom>
        </p:spPr>
        <p:txBody>
          <a:bodyPr wrap="none">
            <a:spAutoFit/>
          </a:bodyPr>
          <a:lstStyle/>
          <a:p>
            <a:r>
              <a:rPr lang="hr-HR" dirty="0">
                <a:latin typeface="Menlo-Regular" charset="0"/>
              </a:rPr>
              <a:t>86.9%</a:t>
            </a:r>
            <a:endParaRPr lang="en-US" dirty="0"/>
          </a:p>
        </p:txBody>
      </p:sp>
      <p:sp>
        <p:nvSpPr>
          <p:cNvPr id="4" name="Retângulo 3"/>
          <p:cNvSpPr/>
          <p:nvPr/>
        </p:nvSpPr>
        <p:spPr>
          <a:xfrm>
            <a:off x="8269122" y="4169492"/>
            <a:ext cx="881973" cy="369332"/>
          </a:xfrm>
          <a:prstGeom prst="rect">
            <a:avLst/>
          </a:prstGeom>
        </p:spPr>
        <p:txBody>
          <a:bodyPr wrap="none">
            <a:spAutoFit/>
          </a:bodyPr>
          <a:lstStyle/>
          <a:p>
            <a:r>
              <a:rPr lang="hr-HR" dirty="0">
                <a:latin typeface="Menlo-Regular" charset="0"/>
              </a:rPr>
              <a:t>14.2%</a:t>
            </a:r>
            <a:endParaRPr lang="en-US" dirty="0"/>
          </a:p>
        </p:txBody>
      </p:sp>
    </p:spTree>
    <p:extLst>
      <p:ext uri="{BB962C8B-B14F-4D97-AF65-F5344CB8AC3E}">
        <p14:creationId xmlns:p14="http://schemas.microsoft.com/office/powerpoint/2010/main" val="71889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19</a:t>
            </a:fld>
            <a:endParaRPr lang="pt-BR" dirty="0"/>
          </a:p>
        </p:txBody>
      </p:sp>
      <p:sp>
        <p:nvSpPr>
          <p:cNvPr id="10" name="Rectangle 10"/>
          <p:cNvSpPr/>
          <p:nvPr/>
        </p:nvSpPr>
        <p:spPr>
          <a:xfrm>
            <a:off x="173022" y="223065"/>
            <a:ext cx="3315908" cy="523220"/>
          </a:xfrm>
          <a:prstGeom prst="rect">
            <a:avLst/>
          </a:prstGeom>
        </p:spPr>
        <p:txBody>
          <a:bodyPr wrap="none">
            <a:spAutoFit/>
          </a:bodyPr>
          <a:lstStyle/>
          <a:p>
            <a:pPr algn="ctr"/>
            <a:r>
              <a:rPr lang="pt-BR" sz="2800" b="1" dirty="0"/>
              <a:t>TopHat2 (Bowtie2)</a:t>
            </a:r>
          </a:p>
        </p:txBody>
      </p:sp>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285" y="1034899"/>
            <a:ext cx="9481785" cy="5144373"/>
          </a:xfrm>
          <a:prstGeom prst="rect">
            <a:avLst/>
          </a:prstGeom>
        </p:spPr>
      </p:pic>
    </p:spTree>
    <p:extLst>
      <p:ext uri="{BB962C8B-B14F-4D97-AF65-F5344CB8AC3E}">
        <p14:creationId xmlns:p14="http://schemas.microsoft.com/office/powerpoint/2010/main" val="1156567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775854" y="702995"/>
            <a:ext cx="10280073" cy="1107996"/>
          </a:xfrm>
          <a:prstGeom prst="rect">
            <a:avLst/>
          </a:prstGeom>
        </p:spPr>
        <p:txBody>
          <a:bodyPr wrap="square">
            <a:spAutoFit/>
          </a:bodyPr>
          <a:lstStyle/>
          <a:p>
            <a:r>
              <a:rPr lang="pt-BR" sz="2400" b="1" dirty="0" err="1">
                <a:ea typeface="Times New Roman" panose="02020603050405020304" pitchFamily="18" charset="0"/>
                <a:cs typeface="Arial"/>
              </a:rPr>
              <a:t>Specific</a:t>
            </a:r>
            <a:r>
              <a:rPr lang="pt-BR" sz="2400" b="1" dirty="0">
                <a:ea typeface="Times New Roman" panose="02020603050405020304" pitchFamily="18" charset="0"/>
                <a:cs typeface="Arial"/>
              </a:rPr>
              <a:t> </a:t>
            </a:r>
            <a:r>
              <a:rPr lang="pt-BR" sz="2400" b="1" dirty="0" err="1">
                <a:ea typeface="Times New Roman" panose="02020603050405020304" pitchFamily="18" charset="0"/>
                <a:cs typeface="Arial"/>
              </a:rPr>
              <a:t>objectives</a:t>
            </a:r>
            <a:endParaRPr lang="pt-BR" sz="2400" b="1" dirty="0">
              <a:ea typeface="Times New Roman" panose="02020603050405020304" pitchFamily="18" charset="0"/>
              <a:cs typeface="Arial"/>
            </a:endParaRPr>
          </a:p>
          <a:p>
            <a:endParaRPr lang="pt-BR" dirty="0">
              <a:ea typeface="Times New Roman" panose="02020603050405020304" pitchFamily="18" charset="0"/>
              <a:cs typeface="Arial"/>
            </a:endParaRPr>
          </a:p>
          <a:p>
            <a:pPr marL="342900" indent="-342900" algn="just">
              <a:buFont typeface="Wingdings" charset="2"/>
              <a:buChar char="Ø"/>
            </a:pPr>
            <a:r>
              <a:rPr lang="pt-BR" sz="2400" dirty="0"/>
              <a:t>Build a data </a:t>
            </a:r>
            <a:r>
              <a:rPr lang="pt-BR" sz="2400" dirty="0" err="1"/>
              <a:t>stream</a:t>
            </a:r>
            <a:r>
              <a:rPr lang="pt-BR" sz="2400" dirty="0"/>
              <a:t> </a:t>
            </a:r>
            <a:r>
              <a:rPr lang="pt-BR" sz="2400" dirty="0" err="1"/>
              <a:t>to</a:t>
            </a:r>
            <a:r>
              <a:rPr lang="pt-BR" sz="2400" dirty="0"/>
              <a:t> </a:t>
            </a:r>
            <a:r>
              <a:rPr lang="pt-BR" sz="2400" dirty="0" err="1"/>
              <a:t>evaluate</a:t>
            </a:r>
            <a:r>
              <a:rPr lang="pt-BR" sz="2400" dirty="0"/>
              <a:t> </a:t>
            </a:r>
            <a:r>
              <a:rPr lang="pt-BR" sz="2400" dirty="0" err="1"/>
              <a:t>proteins</a:t>
            </a:r>
            <a:r>
              <a:rPr lang="pt-BR" sz="2400" dirty="0"/>
              <a:t> </a:t>
            </a:r>
            <a:r>
              <a:rPr lang="pt-BR" sz="2400" dirty="0" err="1"/>
              <a:t>annotation</a:t>
            </a:r>
            <a:r>
              <a:rPr lang="pt-BR" sz="2400" dirty="0"/>
              <a:t>;</a:t>
            </a:r>
            <a:endParaRPr lang="pt-BR" sz="2400" dirty="0">
              <a:solidFill>
                <a:srgbClr val="000000"/>
              </a:solidFill>
              <a:ea typeface="Times New Roman" panose="02020603050405020304" pitchFamily="18" charset="0"/>
              <a:cs typeface="Arial"/>
            </a:endParaRPr>
          </a:p>
        </p:txBody>
      </p:sp>
      <p:sp>
        <p:nvSpPr>
          <p:cNvPr id="5" name="Espaço Reservado para Número de Slide 4"/>
          <p:cNvSpPr>
            <a:spLocks noGrp="1"/>
          </p:cNvSpPr>
          <p:nvPr>
            <p:ph type="sldNum" sz="quarter" idx="12"/>
          </p:nvPr>
        </p:nvSpPr>
        <p:spPr>
          <a:xfrm>
            <a:off x="8610480" y="6502824"/>
            <a:ext cx="2742840" cy="364680"/>
          </a:xfrm>
        </p:spPr>
        <p:txBody>
          <a:bodyPr/>
          <a:lstStyle/>
          <a:p>
            <a:pPr>
              <a:defRPr/>
            </a:pPr>
            <a:fld id="{92988B6A-50CA-45D6-921A-5D788D14E7A2}" type="slidenum">
              <a:rPr lang="pt-BR" smtClean="0"/>
              <a:pPr>
                <a:defRPr/>
              </a:pPr>
              <a:t>2</a:t>
            </a:fld>
            <a:endParaRPr lang="pt-BR" dirty="0"/>
          </a:p>
        </p:txBody>
      </p:sp>
      <p:graphicFrame>
        <p:nvGraphicFramePr>
          <p:cNvPr id="9" name="Diagrama 8"/>
          <p:cNvGraphicFramePr/>
          <p:nvPr>
            <p:extLst>
              <p:ext uri="{D42A27DB-BD31-4B8C-83A1-F6EECF244321}">
                <p14:modId xmlns:p14="http://schemas.microsoft.com/office/powerpoint/2010/main" val="2138436495"/>
              </p:ext>
            </p:extLst>
          </p:nvPr>
        </p:nvGraphicFramePr>
        <p:xfrm>
          <a:off x="2806760" y="1881855"/>
          <a:ext cx="6578480" cy="4730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44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20</a:t>
            </a:fld>
            <a:endParaRPr lang="pt-BR" dirty="0"/>
          </a:p>
        </p:txBody>
      </p:sp>
      <p:sp>
        <p:nvSpPr>
          <p:cNvPr id="3" name="Rectangle 3"/>
          <p:cNvSpPr/>
          <p:nvPr/>
        </p:nvSpPr>
        <p:spPr>
          <a:xfrm>
            <a:off x="313050" y="-5922"/>
            <a:ext cx="2659703" cy="523220"/>
          </a:xfrm>
          <a:prstGeom prst="rect">
            <a:avLst/>
          </a:prstGeom>
        </p:spPr>
        <p:txBody>
          <a:bodyPr wrap="none">
            <a:spAutoFit/>
          </a:bodyPr>
          <a:lstStyle/>
          <a:p>
            <a:pPr algn="ctr"/>
            <a:r>
              <a:rPr lang="pt-BR" sz="2800" b="1" dirty="0"/>
              <a:t>Filter Bam File</a:t>
            </a:r>
          </a:p>
        </p:txBody>
      </p:sp>
      <p:sp>
        <p:nvSpPr>
          <p:cNvPr id="4" name="Rectangle 4"/>
          <p:cNvSpPr/>
          <p:nvPr/>
        </p:nvSpPr>
        <p:spPr>
          <a:xfrm>
            <a:off x="292078" y="850360"/>
            <a:ext cx="11749867" cy="1908215"/>
          </a:xfrm>
          <a:prstGeom prst="rect">
            <a:avLst/>
          </a:prstGeom>
          <a:ln>
            <a:solidFill>
              <a:schemeClr val="accent2">
                <a:lumMod val="60000"/>
                <a:lumOff val="40000"/>
              </a:schemeClr>
            </a:solidFill>
            <a:prstDash val="sysDash"/>
          </a:ln>
        </p:spPr>
        <p:txBody>
          <a:bodyPr wrap="square">
            <a:spAutoFit/>
          </a:bodyPr>
          <a:lstStyle/>
          <a:p>
            <a:pPr>
              <a:spcAft>
                <a:spcPts val="1200"/>
              </a:spcAft>
            </a:pPr>
            <a:r>
              <a:rPr lang="pt-BR" sz="2200" dirty="0"/>
              <a:t>samtools merge 2DataSets.bam accepted_hits.bam accepted_hits.bam</a:t>
            </a:r>
          </a:p>
          <a:p>
            <a:pPr>
              <a:spcAft>
                <a:spcPts val="1200"/>
              </a:spcAft>
            </a:pPr>
            <a:r>
              <a:rPr lang="pt-BR" sz="2200" dirty="0"/>
              <a:t>samtools view -h -o unfiltered.sam 2DataSets.bam</a:t>
            </a:r>
          </a:p>
          <a:p>
            <a:pPr>
              <a:spcAft>
                <a:spcPts val="1200"/>
              </a:spcAft>
            </a:pPr>
            <a:r>
              <a:rPr lang="en-US" sz="2200" dirty="0" err="1"/>
              <a:t>samtools</a:t>
            </a:r>
            <a:r>
              <a:rPr lang="en-US" sz="2200" dirty="0"/>
              <a:t> view -S -</a:t>
            </a:r>
            <a:r>
              <a:rPr lang="en-US" sz="2200" dirty="0" err="1"/>
              <a:t>bhq</a:t>
            </a:r>
            <a:r>
              <a:rPr lang="en-US" sz="2200" dirty="0"/>
              <a:t> 20 -F 0x100 -o accepted_hits_20plus.sam </a:t>
            </a:r>
            <a:r>
              <a:rPr lang="en-US" sz="2200" dirty="0" err="1"/>
              <a:t>unfiltered.sam</a:t>
            </a:r>
            <a:endParaRPr lang="en-US" sz="2200" dirty="0"/>
          </a:p>
          <a:p>
            <a:pPr>
              <a:spcAft>
                <a:spcPts val="1200"/>
              </a:spcAft>
            </a:pPr>
            <a:r>
              <a:rPr lang="en-US" sz="2200" dirty="0" err="1"/>
              <a:t>samtools</a:t>
            </a:r>
            <a:r>
              <a:rPr lang="en-US" sz="2200" dirty="0"/>
              <a:t> view -S -</a:t>
            </a:r>
            <a:r>
              <a:rPr lang="en-US" sz="2200" dirty="0" err="1"/>
              <a:t>bhq</a:t>
            </a:r>
            <a:r>
              <a:rPr lang="en-US" sz="2200" dirty="0"/>
              <a:t> 50 -F 0x100 -o accepted_hits_50plus.sam </a:t>
            </a:r>
            <a:r>
              <a:rPr lang="en-US" sz="2200" dirty="0" err="1"/>
              <a:t>unfiltered.sam</a:t>
            </a:r>
            <a:endParaRPr lang="pt-BR" sz="2200" dirty="0"/>
          </a:p>
        </p:txBody>
      </p:sp>
      <p:sp>
        <p:nvSpPr>
          <p:cNvPr id="5" name="Rectangle 7"/>
          <p:cNvSpPr/>
          <p:nvPr/>
        </p:nvSpPr>
        <p:spPr>
          <a:xfrm>
            <a:off x="313049" y="4046491"/>
            <a:ext cx="11728895" cy="1508105"/>
          </a:xfrm>
          <a:prstGeom prst="rect">
            <a:avLst/>
          </a:prstGeom>
          <a:ln>
            <a:solidFill>
              <a:schemeClr val="accent1"/>
            </a:solidFill>
            <a:prstDash val="lgDash"/>
          </a:ln>
        </p:spPr>
        <p:txBody>
          <a:bodyPr wrap="square">
            <a:spAutoFit/>
          </a:bodyPr>
          <a:lstStyle/>
          <a:p>
            <a:pPr>
              <a:spcAft>
                <a:spcPts val="1200"/>
              </a:spcAft>
            </a:pPr>
            <a:r>
              <a:rPr lang="en-US" sz="2400" dirty="0"/>
              <a:t>-</a:t>
            </a:r>
            <a:r>
              <a:rPr lang="en-US" sz="2400" dirty="0" err="1"/>
              <a:t>bhq</a:t>
            </a:r>
            <a:r>
              <a:rPr lang="en-US" sz="2400" dirty="0"/>
              <a:t> 20 </a:t>
            </a:r>
            <a:r>
              <a:rPr lang="pt-BR" sz="2400" dirty="0">
                <a:sym typeface="Wingdings" panose="05000000000000000000" pitchFamily="2" charset="2"/>
              </a:rPr>
              <a:t>  = -b output Bam, -h print header, -q minimum mapping quality</a:t>
            </a:r>
            <a:endParaRPr lang="pt-BR" sz="2400" dirty="0"/>
          </a:p>
          <a:p>
            <a:pPr>
              <a:spcAft>
                <a:spcPts val="1200"/>
              </a:spcAft>
            </a:pPr>
            <a:r>
              <a:rPr lang="en-US" sz="2400" dirty="0"/>
              <a:t>-F 0x100 </a:t>
            </a:r>
            <a:r>
              <a:rPr lang="en-US" sz="2400" dirty="0">
                <a:sym typeface="Wingdings" panose="05000000000000000000" pitchFamily="2" charset="2"/>
              </a:rPr>
              <a:t></a:t>
            </a:r>
            <a:r>
              <a:rPr lang="pt-BR" sz="2400" dirty="0">
                <a:sym typeface="Wingdings" panose="05000000000000000000" pitchFamily="2" charset="2"/>
              </a:rPr>
              <a:t> = “secondary alignment”</a:t>
            </a:r>
          </a:p>
          <a:p>
            <a:pPr>
              <a:spcAft>
                <a:spcPts val="1200"/>
              </a:spcAft>
            </a:pPr>
            <a:r>
              <a:rPr lang="pt-BR" sz="2400" dirty="0">
                <a:sym typeface="Wingdings" panose="05000000000000000000" pitchFamily="2" charset="2"/>
              </a:rPr>
              <a:t>-f 0x2  “each segment properly aligned according to the aligner</a:t>
            </a:r>
            <a:r>
              <a:rPr lang="pt-BR" sz="2400" dirty="0"/>
              <a:t> </a:t>
            </a:r>
          </a:p>
        </p:txBody>
      </p:sp>
    </p:spTree>
    <p:extLst>
      <p:ext uri="{BB962C8B-B14F-4D97-AF65-F5344CB8AC3E}">
        <p14:creationId xmlns:p14="http://schemas.microsoft.com/office/powerpoint/2010/main" val="185602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21</a:t>
            </a:fld>
            <a:endParaRPr lang="pt-B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 y="366024"/>
            <a:ext cx="10854295" cy="5520426"/>
          </a:xfrm>
          <a:prstGeom prst="rect">
            <a:avLst/>
          </a:prstGeom>
        </p:spPr>
      </p:pic>
    </p:spTree>
    <p:extLst>
      <p:ext uri="{BB962C8B-B14F-4D97-AF65-F5344CB8AC3E}">
        <p14:creationId xmlns:p14="http://schemas.microsoft.com/office/powerpoint/2010/main" val="1399670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22</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99" y="259932"/>
            <a:ext cx="11076002" cy="6224178"/>
          </a:xfrm>
          <a:prstGeom prst="rect">
            <a:avLst/>
          </a:prstGeom>
        </p:spPr>
      </p:pic>
    </p:spTree>
    <p:extLst>
      <p:ext uri="{BB962C8B-B14F-4D97-AF65-F5344CB8AC3E}">
        <p14:creationId xmlns:p14="http://schemas.microsoft.com/office/powerpoint/2010/main" val="94673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23</a:t>
            </a:fld>
            <a:endParaRPr lang="pt-BR" dirty="0"/>
          </a:p>
        </p:txBody>
      </p:sp>
      <p:sp>
        <p:nvSpPr>
          <p:cNvPr id="3" name="Rectangle 8"/>
          <p:cNvSpPr/>
          <p:nvPr/>
        </p:nvSpPr>
        <p:spPr>
          <a:xfrm>
            <a:off x="5190944" y="481195"/>
            <a:ext cx="1810111" cy="461665"/>
          </a:xfrm>
          <a:prstGeom prst="rect">
            <a:avLst/>
          </a:prstGeom>
        </p:spPr>
        <p:txBody>
          <a:bodyPr wrap="none">
            <a:spAutoFit/>
          </a:bodyPr>
          <a:lstStyle/>
          <a:p>
            <a:r>
              <a:rPr lang="pt-BR" sz="2400" b="1"/>
              <a:t>ProovRead</a:t>
            </a:r>
            <a:endParaRPr lang="pt-BR" sz="2400" b="1" dirty="0"/>
          </a:p>
        </p:txBody>
      </p:sp>
      <p:sp>
        <p:nvSpPr>
          <p:cNvPr id="4" name="Rectangle 7"/>
          <p:cNvSpPr/>
          <p:nvPr/>
        </p:nvSpPr>
        <p:spPr>
          <a:xfrm>
            <a:off x="387801" y="2153145"/>
            <a:ext cx="11728895" cy="2246769"/>
          </a:xfrm>
          <a:prstGeom prst="rect">
            <a:avLst/>
          </a:prstGeom>
          <a:ln>
            <a:solidFill>
              <a:schemeClr val="accent1"/>
            </a:solidFill>
            <a:prstDash val="lgDash"/>
          </a:ln>
        </p:spPr>
        <p:txBody>
          <a:bodyPr wrap="square">
            <a:spAutoFit/>
          </a:bodyPr>
          <a:lstStyle/>
          <a:p>
            <a:pPr>
              <a:spcAft>
                <a:spcPts val="1200"/>
              </a:spcAft>
            </a:pPr>
            <a:r>
              <a:rPr lang="en-US" sz="2400" dirty="0" err="1"/>
              <a:t>proovread</a:t>
            </a:r>
            <a:r>
              <a:rPr lang="en-US" sz="2400" dirty="0"/>
              <a:t> -l ../</a:t>
            </a:r>
            <a:r>
              <a:rPr lang="en-US" sz="2400" dirty="0" err="1"/>
              <a:t>merged.fasta</a:t>
            </a:r>
            <a:r>
              <a:rPr lang="en-US" sz="2400" dirty="0"/>
              <a:t> -s../../</a:t>
            </a:r>
            <a:r>
              <a:rPr lang="en-US" sz="2400" dirty="0" err="1"/>
              <a:t>NGSIllumina</a:t>
            </a:r>
            <a:r>
              <a:rPr lang="en-US" sz="2400" dirty="0"/>
              <a:t>/</a:t>
            </a:r>
            <a:r>
              <a:rPr lang="en-US" sz="2400" dirty="0" err="1"/>
              <a:t>Trimadas</a:t>
            </a:r>
            <a:r>
              <a:rPr lang="en-US" sz="2400" dirty="0"/>
              <a:t>/ERR022883_1_unpaired.fastq ../../</a:t>
            </a:r>
            <a:r>
              <a:rPr lang="en-US" sz="2400" dirty="0" err="1"/>
              <a:t>NGSIllumina</a:t>
            </a:r>
            <a:r>
              <a:rPr lang="en-US" sz="2400" dirty="0"/>
              <a:t>/</a:t>
            </a:r>
            <a:r>
              <a:rPr lang="en-US" sz="2400" dirty="0" err="1"/>
              <a:t>Trimadas</a:t>
            </a:r>
            <a:r>
              <a:rPr lang="en-US" sz="2400" dirty="0"/>
              <a:t>/ERR022883_1_paired.fastq -t 40</a:t>
            </a:r>
          </a:p>
          <a:p>
            <a:pPr>
              <a:spcAft>
                <a:spcPts val="1200"/>
              </a:spcAft>
            </a:pPr>
            <a:endParaRPr lang="en-US" sz="2400" dirty="0"/>
          </a:p>
          <a:p>
            <a:pPr>
              <a:spcAft>
                <a:spcPts val="1200"/>
              </a:spcAft>
            </a:pPr>
            <a:r>
              <a:rPr lang="en-US" sz="2400" dirty="0"/>
              <a:t>Untrimmed reads – Full length </a:t>
            </a:r>
            <a:endParaRPr lang="pt-BR" sz="2400" dirty="0"/>
          </a:p>
        </p:txBody>
      </p:sp>
    </p:spTree>
    <p:extLst>
      <p:ext uri="{BB962C8B-B14F-4D97-AF65-F5344CB8AC3E}">
        <p14:creationId xmlns:p14="http://schemas.microsoft.com/office/powerpoint/2010/main" val="20282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24</a:t>
            </a:fld>
            <a:endParaRPr lang="pt-BR" dirty="0"/>
          </a:p>
        </p:txBody>
      </p:sp>
      <p:sp>
        <p:nvSpPr>
          <p:cNvPr id="3" name="Rectangle 8"/>
          <p:cNvSpPr/>
          <p:nvPr/>
        </p:nvSpPr>
        <p:spPr>
          <a:xfrm>
            <a:off x="3153264" y="469790"/>
            <a:ext cx="6503703" cy="461665"/>
          </a:xfrm>
          <a:prstGeom prst="rect">
            <a:avLst/>
          </a:prstGeom>
        </p:spPr>
        <p:txBody>
          <a:bodyPr wrap="none">
            <a:spAutoFit/>
          </a:bodyPr>
          <a:lstStyle/>
          <a:p>
            <a:r>
              <a:rPr lang="pt-BR" sz="2400" b="1" dirty="0" err="1"/>
              <a:t>Mapping</a:t>
            </a:r>
            <a:r>
              <a:rPr lang="pt-BR" sz="2400" b="1" dirty="0"/>
              <a:t> – </a:t>
            </a:r>
            <a:r>
              <a:rPr lang="pt-BR" sz="2400" b="1" dirty="0" err="1"/>
              <a:t>Full</a:t>
            </a:r>
            <a:r>
              <a:rPr lang="pt-BR" sz="2400" b="1" dirty="0"/>
              <a:t> </a:t>
            </a:r>
            <a:r>
              <a:rPr lang="pt-BR" sz="2400" b="1" dirty="0" err="1"/>
              <a:t>lenght</a:t>
            </a:r>
            <a:r>
              <a:rPr lang="pt-BR" sz="2400" b="1" dirty="0"/>
              <a:t> non </a:t>
            </a:r>
            <a:r>
              <a:rPr lang="pt-BR" sz="2400" b="1" dirty="0" err="1"/>
              <a:t>chimerics</a:t>
            </a:r>
            <a:r>
              <a:rPr lang="pt-BR" sz="2400" b="1" dirty="0"/>
              <a:t> </a:t>
            </a:r>
            <a:r>
              <a:rPr lang="pt-BR" sz="2400" b="1" dirty="0" err="1"/>
              <a:t>reads</a:t>
            </a:r>
            <a:r>
              <a:rPr lang="pt-BR" sz="2400" b="1" dirty="0"/>
              <a:t> </a:t>
            </a:r>
          </a:p>
        </p:txBody>
      </p:sp>
      <p:graphicFrame>
        <p:nvGraphicFramePr>
          <p:cNvPr id="4" name="Tabela 3"/>
          <p:cNvGraphicFramePr>
            <a:graphicFrameLocks noGrp="1"/>
          </p:cNvGraphicFramePr>
          <p:nvPr>
            <p:extLst>
              <p:ext uri="{D42A27DB-BD31-4B8C-83A1-F6EECF244321}">
                <p14:modId xmlns:p14="http://schemas.microsoft.com/office/powerpoint/2010/main" val="1524343407"/>
              </p:ext>
            </p:extLst>
          </p:nvPr>
        </p:nvGraphicFramePr>
        <p:xfrm>
          <a:off x="297462" y="1051195"/>
          <a:ext cx="11597076" cy="4394200"/>
        </p:xfrm>
        <a:graphic>
          <a:graphicData uri="http://schemas.openxmlformats.org/drawingml/2006/table">
            <a:tbl>
              <a:tblPr firstRow="1" bandRow="1">
                <a:tableStyleId>{5C22544A-7EE6-4342-B048-85BDC9FD1C3A}</a:tableStyleId>
              </a:tblPr>
              <a:tblGrid>
                <a:gridCol w="1828024">
                  <a:extLst>
                    <a:ext uri="{9D8B030D-6E8A-4147-A177-3AD203B41FA5}">
                      <a16:colId xmlns:a16="http://schemas.microsoft.com/office/drawing/2014/main" val="20000"/>
                    </a:ext>
                  </a:extLst>
                </a:gridCol>
                <a:gridCol w="1402923">
                  <a:extLst>
                    <a:ext uri="{9D8B030D-6E8A-4147-A177-3AD203B41FA5}">
                      <a16:colId xmlns:a16="http://schemas.microsoft.com/office/drawing/2014/main" val="20001"/>
                    </a:ext>
                  </a:extLst>
                </a:gridCol>
                <a:gridCol w="1615474">
                  <a:extLst>
                    <a:ext uri="{9D8B030D-6E8A-4147-A177-3AD203B41FA5}">
                      <a16:colId xmlns:a16="http://schemas.microsoft.com/office/drawing/2014/main" val="20002"/>
                    </a:ext>
                  </a:extLst>
                </a:gridCol>
                <a:gridCol w="1615474">
                  <a:extLst>
                    <a:ext uri="{9D8B030D-6E8A-4147-A177-3AD203B41FA5}">
                      <a16:colId xmlns:a16="http://schemas.microsoft.com/office/drawing/2014/main" val="20003"/>
                    </a:ext>
                  </a:extLst>
                </a:gridCol>
                <a:gridCol w="1615474">
                  <a:extLst>
                    <a:ext uri="{9D8B030D-6E8A-4147-A177-3AD203B41FA5}">
                      <a16:colId xmlns:a16="http://schemas.microsoft.com/office/drawing/2014/main" val="20004"/>
                    </a:ext>
                  </a:extLst>
                </a:gridCol>
                <a:gridCol w="1803885">
                  <a:extLst>
                    <a:ext uri="{9D8B030D-6E8A-4147-A177-3AD203B41FA5}">
                      <a16:colId xmlns:a16="http://schemas.microsoft.com/office/drawing/2014/main" val="20005"/>
                    </a:ext>
                  </a:extLst>
                </a:gridCol>
                <a:gridCol w="1715822">
                  <a:extLst>
                    <a:ext uri="{9D8B030D-6E8A-4147-A177-3AD203B41FA5}">
                      <a16:colId xmlns:a16="http://schemas.microsoft.com/office/drawing/2014/main" val="20006"/>
                    </a:ext>
                  </a:extLst>
                </a:gridCol>
              </a:tblGrid>
              <a:tr h="982980">
                <a:tc>
                  <a:txBody>
                    <a:bodyPr/>
                    <a:lstStyle/>
                    <a:p>
                      <a:endParaRPr lang="en-US" dirty="0"/>
                    </a:p>
                  </a:txBody>
                  <a:tcPr/>
                </a:tc>
                <a:tc>
                  <a:txBody>
                    <a:bodyPr/>
                    <a:lstStyle/>
                    <a:p>
                      <a:pPr algn="ctr"/>
                      <a:r>
                        <a:rPr lang="en-US" dirty="0"/>
                        <a:t>Input reads</a:t>
                      </a:r>
                    </a:p>
                  </a:txBody>
                  <a:tcPr/>
                </a:tc>
                <a:tc>
                  <a:txBody>
                    <a:bodyPr/>
                    <a:lstStyle/>
                    <a:p>
                      <a:pPr algn="ctr"/>
                      <a:r>
                        <a:rPr lang="en-US" dirty="0"/>
                        <a:t>Average read</a:t>
                      </a:r>
                      <a:r>
                        <a:rPr lang="en-US" baseline="0" dirty="0"/>
                        <a:t> length</a:t>
                      </a:r>
                      <a:endParaRPr lang="en-US" dirty="0"/>
                    </a:p>
                  </a:txBody>
                  <a:tcPr/>
                </a:tc>
                <a:tc>
                  <a:txBody>
                    <a:bodyPr/>
                    <a:lstStyle/>
                    <a:p>
                      <a:pPr algn="ctr"/>
                      <a:r>
                        <a:rPr lang="en-US" dirty="0"/>
                        <a:t>Uniquely mapped reads (number)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Uniquely mapped reads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Average mapped length (</a:t>
                      </a:r>
                      <a:r>
                        <a:rPr lang="en-US" dirty="0" err="1"/>
                        <a:t>bp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Error Rate*</a:t>
                      </a:r>
                    </a:p>
                  </a:txBody>
                  <a:tcPr/>
                </a:tc>
                <a:extLst>
                  <a:ext uri="{0D108BD9-81ED-4DB2-BD59-A6C34878D82A}">
                    <a16:rowId xmlns:a16="http://schemas.microsoft.com/office/drawing/2014/main" val="10000"/>
                  </a:ext>
                </a:extLst>
              </a:tr>
              <a:tr h="370840">
                <a:tc>
                  <a:txBody>
                    <a:bodyPr/>
                    <a:lstStyle/>
                    <a:p>
                      <a:pPr algn="l"/>
                      <a:r>
                        <a:rPr lang="en-US" dirty="0"/>
                        <a:t>GMAP – </a:t>
                      </a:r>
                      <a:r>
                        <a:rPr lang="en-US" dirty="0" err="1"/>
                        <a:t>PacBio</a:t>
                      </a:r>
                      <a:r>
                        <a:rPr lang="en-US" baseline="0" dirty="0"/>
                        <a:t> Protocol</a:t>
                      </a:r>
                      <a:endParaRPr lang="en-US" dirty="0"/>
                    </a:p>
                  </a:txBody>
                  <a:tcPr/>
                </a:tc>
                <a:tc>
                  <a:txBody>
                    <a:bodyPr/>
                    <a:lstStyle/>
                    <a:p>
                      <a:pPr algn="l"/>
                      <a:r>
                        <a:rPr lang="en-US" dirty="0">
                          <a:latin typeface="Menlo-Regular" charset="0"/>
                        </a:rPr>
                        <a:t>94553</a:t>
                      </a:r>
                      <a:endParaRPr lang="en-US" dirty="0"/>
                    </a:p>
                  </a:txBody>
                  <a:tcPr/>
                </a:tc>
                <a:tc>
                  <a:txBody>
                    <a:bodyPr/>
                    <a:lstStyle/>
                    <a:p>
                      <a:pPr algn="l"/>
                      <a:r>
                        <a:rPr lang="en-US" dirty="0"/>
                        <a:t>2518</a:t>
                      </a:r>
                    </a:p>
                  </a:txBody>
                  <a:tcPr/>
                </a:tc>
                <a:tc>
                  <a:txBody>
                    <a:bodyPr/>
                    <a:lstStyle/>
                    <a:p>
                      <a:pPr algn="l"/>
                      <a:r>
                        <a:rPr lang="en-US" dirty="0"/>
                        <a:t>91324</a:t>
                      </a:r>
                    </a:p>
                  </a:txBody>
                  <a:tcPr/>
                </a:tc>
                <a:tc>
                  <a:txBody>
                    <a:bodyPr/>
                    <a:lstStyle/>
                    <a:p>
                      <a:pPr algn="l"/>
                      <a:r>
                        <a:rPr lang="en-US" dirty="0"/>
                        <a:t>96.58%</a:t>
                      </a:r>
                    </a:p>
                  </a:txBody>
                  <a:tcPr/>
                </a:tc>
                <a:tc>
                  <a:txBody>
                    <a:bodyPr/>
                    <a:lstStyle/>
                    <a:p>
                      <a:pPr algn="l"/>
                      <a:r>
                        <a:rPr lang="en-US" dirty="0"/>
                        <a:t>2440</a:t>
                      </a:r>
                    </a:p>
                  </a:txBody>
                  <a:tcPr/>
                </a:tc>
                <a:tc>
                  <a:txBody>
                    <a:bodyPr/>
                    <a:lstStyle/>
                    <a:p>
                      <a:pPr algn="l"/>
                      <a:r>
                        <a:rPr lang="pt-BR" dirty="0"/>
                        <a:t>3.409985e-02</a:t>
                      </a:r>
                      <a:endParaRPr lang="en-US" dirty="0"/>
                    </a:p>
                  </a:txBody>
                  <a:tcPr/>
                </a:tc>
                <a:extLst>
                  <a:ext uri="{0D108BD9-81ED-4DB2-BD59-A6C34878D82A}">
                    <a16:rowId xmlns:a16="http://schemas.microsoft.com/office/drawing/2014/main" val="10001"/>
                  </a:ext>
                </a:extLst>
              </a:tr>
              <a:tr h="370840">
                <a:tc>
                  <a:txBody>
                    <a:bodyPr/>
                    <a:lstStyle/>
                    <a:p>
                      <a:pPr algn="l"/>
                      <a:r>
                        <a:rPr lang="en-US" dirty="0"/>
                        <a:t>GMAP -</a:t>
                      </a:r>
                      <a:r>
                        <a:rPr lang="en-US" baseline="0" dirty="0"/>
                        <a:t> </a:t>
                      </a:r>
                      <a:r>
                        <a:rPr lang="en-US" baseline="0" dirty="0" err="1"/>
                        <a:t>Proovread</a:t>
                      </a:r>
                      <a:endParaRPr lang="en-US" dirty="0"/>
                    </a:p>
                  </a:txBody>
                  <a:tcPr/>
                </a:tc>
                <a:tc>
                  <a:txBody>
                    <a:bodyPr/>
                    <a:lstStyle/>
                    <a:p>
                      <a:pPr algn="l"/>
                      <a:r>
                        <a:rPr lang="en-US" dirty="0">
                          <a:latin typeface="Menlo-Regular" charset="0"/>
                        </a:rPr>
                        <a:t>94552</a:t>
                      </a:r>
                      <a:endParaRPr lang="en-US" dirty="0"/>
                    </a:p>
                  </a:txBody>
                  <a:tcPr/>
                </a:tc>
                <a:tc>
                  <a:txBody>
                    <a:bodyPr/>
                    <a:lstStyle/>
                    <a:p>
                      <a:pPr algn="l"/>
                      <a:r>
                        <a:rPr lang="en-US" dirty="0">
                          <a:latin typeface="Menlo-Regular" charset="0"/>
                        </a:rPr>
                        <a:t>2506</a:t>
                      </a:r>
                      <a:endParaRPr lang="en-US" dirty="0"/>
                    </a:p>
                  </a:txBody>
                  <a:tcPr/>
                </a:tc>
                <a:tc>
                  <a:txBody>
                    <a:bodyPr/>
                    <a:lstStyle/>
                    <a:p>
                      <a:pPr algn="l"/>
                      <a:r>
                        <a:rPr lang="en-US" dirty="0"/>
                        <a:t>91582</a:t>
                      </a:r>
                    </a:p>
                  </a:txBody>
                  <a:tcPr/>
                </a:tc>
                <a:tc>
                  <a:txBody>
                    <a:bodyPr/>
                    <a:lstStyle/>
                    <a:p>
                      <a:pPr algn="l"/>
                      <a:r>
                        <a:rPr lang="en-US" dirty="0"/>
                        <a:t>96.85%</a:t>
                      </a:r>
                    </a:p>
                  </a:txBody>
                  <a:tcPr/>
                </a:tc>
                <a:tc>
                  <a:txBody>
                    <a:bodyPr/>
                    <a:lstStyle/>
                    <a:p>
                      <a:pPr algn="l"/>
                      <a:r>
                        <a:rPr lang="en-US" dirty="0"/>
                        <a:t>2370</a:t>
                      </a:r>
                    </a:p>
                  </a:txBody>
                  <a:tcPr/>
                </a:tc>
                <a:tc>
                  <a:txBody>
                    <a:bodyPr/>
                    <a:lstStyle/>
                    <a:p>
                      <a:pPr algn="l"/>
                      <a:r>
                        <a:rPr lang="pt-BR" dirty="0"/>
                        <a:t>2.768500e-02</a:t>
                      </a:r>
                      <a:endParaRPr lang="en-US" dirty="0"/>
                    </a:p>
                  </a:txBody>
                  <a:tcPr/>
                </a:tc>
                <a:extLst>
                  <a:ext uri="{0D108BD9-81ED-4DB2-BD59-A6C34878D82A}">
                    <a16:rowId xmlns:a16="http://schemas.microsoft.com/office/drawing/2014/main" val="10002"/>
                  </a:ext>
                </a:extLst>
              </a:tr>
              <a:tr h="370840">
                <a:tc>
                  <a:txBody>
                    <a:bodyPr/>
                    <a:lstStyle/>
                    <a:p>
                      <a:pPr algn="l"/>
                      <a:r>
                        <a:rPr lang="en-US" dirty="0"/>
                        <a:t>STAR - </a:t>
                      </a:r>
                      <a:r>
                        <a:rPr lang="en-US" dirty="0" err="1"/>
                        <a:t>Proovread</a:t>
                      </a:r>
                      <a:endParaRPr lang="en-US" dirty="0"/>
                    </a:p>
                  </a:txBody>
                  <a:tcPr/>
                </a:tc>
                <a:tc>
                  <a:txBody>
                    <a:bodyPr/>
                    <a:lstStyle/>
                    <a:p>
                      <a:pPr algn="l"/>
                      <a:r>
                        <a:rPr lang="en-US" dirty="0">
                          <a:latin typeface="Menlo-Regular" charset="0"/>
                        </a:rPr>
                        <a:t>94552</a:t>
                      </a:r>
                      <a:endParaRPr lang="en-US" dirty="0"/>
                    </a:p>
                  </a:txBody>
                  <a:tcPr/>
                </a:tc>
                <a:tc>
                  <a:txBody>
                    <a:bodyPr/>
                    <a:lstStyle/>
                    <a:p>
                      <a:pPr algn="l"/>
                      <a:r>
                        <a:rPr lang="en-US" dirty="0">
                          <a:latin typeface="Menlo-Regular" charset="0"/>
                        </a:rPr>
                        <a:t>2506</a:t>
                      </a:r>
                      <a:endParaRPr lang="en-US" dirty="0"/>
                    </a:p>
                  </a:txBody>
                  <a:tcPr/>
                </a:tc>
                <a:tc>
                  <a:txBody>
                    <a:bodyPr/>
                    <a:lstStyle/>
                    <a:p>
                      <a:pPr algn="l"/>
                      <a:r>
                        <a:rPr lang="en-US" dirty="0">
                          <a:latin typeface="Menlo-Regular" charset="0"/>
                        </a:rPr>
                        <a:t>67961</a:t>
                      </a:r>
                      <a:endParaRPr lang="en-US" dirty="0"/>
                    </a:p>
                  </a:txBody>
                  <a:tcPr/>
                </a:tc>
                <a:tc>
                  <a:txBody>
                    <a:bodyPr/>
                    <a:lstStyle/>
                    <a:p>
                      <a:pPr algn="l"/>
                      <a:r>
                        <a:rPr lang="en-US" dirty="0">
                          <a:latin typeface="Menlo-Regular" charset="0"/>
                        </a:rPr>
                        <a:t>71.88% </a:t>
                      </a:r>
                      <a:endParaRPr lang="en-US" dirty="0"/>
                    </a:p>
                  </a:txBody>
                  <a:tcPr/>
                </a:tc>
                <a:tc>
                  <a:txBody>
                    <a:bodyPr/>
                    <a:lstStyle/>
                    <a:p>
                      <a:pPr algn="l"/>
                      <a:r>
                        <a:rPr lang="en-US" dirty="0">
                          <a:latin typeface="Menlo-Regular" charset="0"/>
                        </a:rPr>
                        <a:t>2110</a:t>
                      </a:r>
                      <a:endParaRPr lang="en-US" dirty="0"/>
                    </a:p>
                  </a:txBody>
                  <a:tcPr/>
                </a:tc>
                <a:tc>
                  <a:txBody>
                    <a:bodyPr/>
                    <a:lstStyle/>
                    <a:p>
                      <a:pPr algn="l"/>
                      <a:r>
                        <a:rPr lang="pt-BR" dirty="0"/>
                        <a:t>2.172652e-02</a:t>
                      </a:r>
                      <a:endParaRPr lang="en-US" dirty="0"/>
                    </a:p>
                  </a:txBody>
                  <a:tcPr/>
                </a:tc>
                <a:extLst>
                  <a:ext uri="{0D108BD9-81ED-4DB2-BD59-A6C34878D82A}">
                    <a16:rowId xmlns:a16="http://schemas.microsoft.com/office/drawing/2014/main" val="10003"/>
                  </a:ext>
                </a:extLst>
              </a:tr>
              <a:tr h="370840">
                <a:tc>
                  <a:txBody>
                    <a:bodyPr/>
                    <a:lstStyle/>
                    <a:p>
                      <a:pPr algn="l"/>
                      <a:r>
                        <a:rPr lang="en-US" dirty="0"/>
                        <a:t>**Nancy</a:t>
                      </a:r>
                    </a:p>
                  </a:txBody>
                  <a:tcPr/>
                </a:tc>
                <a:tc>
                  <a:txBody>
                    <a:bodyPr/>
                    <a:lstStyle/>
                    <a:p>
                      <a:pPr algn="l"/>
                      <a:r>
                        <a:rPr lang="is-IS" dirty="0"/>
                        <a:t>106137</a:t>
                      </a:r>
                      <a:endParaRPr lang="en-US" dirty="0"/>
                    </a:p>
                  </a:txBody>
                  <a:tcPr/>
                </a:tc>
                <a:tc>
                  <a:txBody>
                    <a:bodyPr/>
                    <a:lstStyle/>
                    <a:p>
                      <a:pPr algn="l"/>
                      <a:endParaRPr lang="en-US" dirty="0"/>
                    </a:p>
                  </a:txBody>
                  <a:tcPr/>
                </a:tc>
                <a:tc>
                  <a:txBody>
                    <a:bodyPr/>
                    <a:lstStyle/>
                    <a:p>
                      <a:pPr algn="l"/>
                      <a:r>
                        <a:rPr lang="fi-FI" dirty="0"/>
                        <a:t>102521</a:t>
                      </a:r>
                      <a:endParaRPr lang="en-US" dirty="0"/>
                    </a:p>
                  </a:txBody>
                  <a:tcPr/>
                </a:tc>
                <a:tc>
                  <a:txBody>
                    <a:bodyPr/>
                    <a:lstStyle/>
                    <a:p>
                      <a:pPr algn="l"/>
                      <a:r>
                        <a:rPr lang="en-US" dirty="0"/>
                        <a:t>96.59%</a:t>
                      </a:r>
                    </a:p>
                  </a:txBody>
                  <a:tcPr/>
                </a:tc>
                <a:tc>
                  <a:txBody>
                    <a:bodyPr/>
                    <a:lstStyle/>
                    <a:p>
                      <a:pPr algn="l"/>
                      <a:r>
                        <a:rPr lang="en-US" dirty="0"/>
                        <a:t>2329</a:t>
                      </a:r>
                    </a:p>
                  </a:txBody>
                  <a:tcPr/>
                </a:tc>
                <a:tc>
                  <a:txBody>
                    <a:bodyPr/>
                    <a:lstStyle/>
                    <a:p>
                      <a:pPr algn="l"/>
                      <a:r>
                        <a:rPr lang="nb-NO" dirty="0"/>
                        <a:t>3.344276e-02</a:t>
                      </a:r>
                      <a:endParaRPr lang="en-US" dirty="0"/>
                    </a:p>
                  </a:txBody>
                  <a:tcPr/>
                </a:tc>
                <a:extLst>
                  <a:ext uri="{0D108BD9-81ED-4DB2-BD59-A6C34878D82A}">
                    <a16:rowId xmlns:a16="http://schemas.microsoft.com/office/drawing/2014/main" val="10004"/>
                  </a:ext>
                </a:extLst>
              </a:tr>
              <a:tr h="370840">
                <a:tc>
                  <a:txBody>
                    <a:bodyPr/>
                    <a:lstStyle/>
                    <a:p>
                      <a:pPr algn="l"/>
                      <a:r>
                        <a:rPr lang="en-US" dirty="0"/>
                        <a:t>**Nancy – GMAP </a:t>
                      </a:r>
                      <a:r>
                        <a:rPr lang="en-US" dirty="0" err="1"/>
                        <a:t>Proovread</a:t>
                      </a:r>
                      <a:endParaRPr lang="en-US" dirty="0"/>
                    </a:p>
                  </a:txBody>
                  <a:tcPr/>
                </a:tc>
                <a:tc>
                  <a:txBody>
                    <a:bodyPr/>
                    <a:lstStyle/>
                    <a:p>
                      <a:pPr algn="l"/>
                      <a:r>
                        <a:rPr lang="cs-CZ" dirty="0"/>
                        <a:t>105341</a:t>
                      </a:r>
                      <a:endParaRPr lang="en-US" dirty="0"/>
                    </a:p>
                  </a:txBody>
                  <a:tcPr/>
                </a:tc>
                <a:tc>
                  <a:txBody>
                    <a:bodyPr/>
                    <a:lstStyle/>
                    <a:p>
                      <a:pPr algn="l"/>
                      <a:endParaRPr lang="en-US" dirty="0"/>
                    </a:p>
                  </a:txBody>
                  <a:tcPr/>
                </a:tc>
                <a:tc>
                  <a:txBody>
                    <a:bodyPr/>
                    <a:lstStyle/>
                    <a:p>
                      <a:pPr algn="l"/>
                      <a:r>
                        <a:rPr lang="en-US" dirty="0"/>
                        <a:t>101836</a:t>
                      </a:r>
                    </a:p>
                  </a:txBody>
                  <a:tcPr/>
                </a:tc>
                <a:tc>
                  <a:txBody>
                    <a:bodyPr/>
                    <a:lstStyle/>
                    <a:p>
                      <a:pPr algn="l"/>
                      <a:r>
                        <a:rPr lang="en-US" dirty="0"/>
                        <a:t>96.67%</a:t>
                      </a:r>
                    </a:p>
                  </a:txBody>
                  <a:tcPr/>
                </a:tc>
                <a:tc>
                  <a:txBody>
                    <a:bodyPr/>
                    <a:lstStyle/>
                    <a:p>
                      <a:pPr algn="l"/>
                      <a:r>
                        <a:rPr lang="en-US" dirty="0"/>
                        <a:t>2298</a:t>
                      </a:r>
                    </a:p>
                  </a:txBody>
                  <a:tcPr/>
                </a:tc>
                <a:tc>
                  <a:txBody>
                    <a:bodyPr/>
                    <a:lstStyle/>
                    <a:p>
                      <a:pPr algn="l"/>
                      <a:r>
                        <a:rPr lang="pt-BR" dirty="0"/>
                        <a:t>3.452523e-02</a:t>
                      </a:r>
                      <a:endParaRPr lang="en-US" dirty="0"/>
                    </a:p>
                  </a:txBody>
                  <a:tcPr/>
                </a:tc>
                <a:extLst>
                  <a:ext uri="{0D108BD9-81ED-4DB2-BD59-A6C34878D82A}">
                    <a16:rowId xmlns:a16="http://schemas.microsoft.com/office/drawing/2014/main" val="10005"/>
                  </a:ext>
                </a:extLst>
              </a:tr>
            </a:tbl>
          </a:graphicData>
        </a:graphic>
      </p:graphicFrame>
      <p:sp>
        <p:nvSpPr>
          <p:cNvPr id="5" name="CaixaDeTexto 4"/>
          <p:cNvSpPr txBox="1"/>
          <p:nvPr/>
        </p:nvSpPr>
        <p:spPr>
          <a:xfrm>
            <a:off x="2385565" y="5573532"/>
            <a:ext cx="8039100" cy="923330"/>
          </a:xfrm>
          <a:prstGeom prst="rect">
            <a:avLst/>
          </a:prstGeom>
          <a:noFill/>
          <a:ln>
            <a:solidFill>
              <a:schemeClr val="tx2"/>
            </a:solidFill>
          </a:ln>
        </p:spPr>
        <p:txBody>
          <a:bodyPr wrap="square" rtlCol="0">
            <a:spAutoFit/>
          </a:bodyPr>
          <a:lstStyle/>
          <a:p>
            <a:pPr algn="ctr"/>
            <a:r>
              <a:rPr lang="en-US" dirty="0"/>
              <a:t>*Error rate = mismatches / bases mapped (cigar) </a:t>
            </a:r>
          </a:p>
          <a:p>
            <a:pPr algn="ctr"/>
            <a:r>
              <a:rPr lang="en-US" dirty="0"/>
              <a:t>**  = Bam file</a:t>
            </a:r>
          </a:p>
          <a:p>
            <a:pPr algn="ctr"/>
            <a:r>
              <a:rPr lang="en-US" dirty="0"/>
              <a:t>Median coding-protein gene(only CDS) in </a:t>
            </a:r>
            <a:r>
              <a:rPr lang="en-US" i="1" dirty="0"/>
              <a:t>Schistosoma </a:t>
            </a:r>
            <a:r>
              <a:rPr lang="en-US" i="1" dirty="0" err="1"/>
              <a:t>mansoni</a:t>
            </a:r>
            <a:r>
              <a:rPr lang="en-US" i="1" dirty="0"/>
              <a:t> </a:t>
            </a:r>
            <a:r>
              <a:rPr lang="en-US" dirty="0"/>
              <a:t>= 981bp</a:t>
            </a:r>
          </a:p>
        </p:txBody>
      </p:sp>
    </p:spTree>
    <p:extLst>
      <p:ext uri="{BB962C8B-B14F-4D97-AF65-F5344CB8AC3E}">
        <p14:creationId xmlns:p14="http://schemas.microsoft.com/office/powerpoint/2010/main" val="125129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25</a:t>
            </a:fld>
            <a:endParaRPr lang="pt-BR" dirty="0"/>
          </a:p>
        </p:txBody>
      </p:sp>
      <p:graphicFrame>
        <p:nvGraphicFramePr>
          <p:cNvPr id="3" name="Gráfico 2"/>
          <p:cNvGraphicFramePr>
            <a:graphicFrameLocks/>
          </p:cNvGraphicFramePr>
          <p:nvPr>
            <p:extLst>
              <p:ext uri="{D42A27DB-BD31-4B8C-83A1-F6EECF244321}">
                <p14:modId xmlns:p14="http://schemas.microsoft.com/office/powerpoint/2010/main" val="1820970690"/>
              </p:ext>
            </p:extLst>
          </p:nvPr>
        </p:nvGraphicFramePr>
        <p:xfrm>
          <a:off x="2955925" y="1676400"/>
          <a:ext cx="6280150" cy="3505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046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26</a:t>
            </a:fld>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093" y="787398"/>
            <a:ext cx="10321689" cy="5309936"/>
          </a:xfrm>
          <a:prstGeom prst="rect">
            <a:avLst/>
          </a:prstGeom>
        </p:spPr>
      </p:pic>
    </p:spTree>
    <p:extLst>
      <p:ext uri="{BB962C8B-B14F-4D97-AF65-F5344CB8AC3E}">
        <p14:creationId xmlns:p14="http://schemas.microsoft.com/office/powerpoint/2010/main" val="1933302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27</a:t>
            </a:fld>
            <a:endParaRPr lang="pt-B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34" y="318476"/>
            <a:ext cx="9772186" cy="5027247"/>
          </a:xfrm>
          <a:prstGeom prst="rect">
            <a:avLst/>
          </a:prstGeom>
        </p:spPr>
      </p:pic>
      <p:sp>
        <p:nvSpPr>
          <p:cNvPr id="4" name="Retângulo 3"/>
          <p:cNvSpPr/>
          <p:nvPr/>
        </p:nvSpPr>
        <p:spPr>
          <a:xfrm>
            <a:off x="1224320" y="5941266"/>
            <a:ext cx="10485813" cy="369332"/>
          </a:xfrm>
          <a:prstGeom prst="rect">
            <a:avLst/>
          </a:prstGeom>
        </p:spPr>
        <p:txBody>
          <a:bodyPr wrap="square">
            <a:spAutoFit/>
          </a:bodyPr>
          <a:lstStyle/>
          <a:p>
            <a:pPr algn="ctr"/>
            <a:r>
              <a:rPr lang="en-US" dirty="0" err="1"/>
              <a:t>bedtools</a:t>
            </a:r>
            <a:r>
              <a:rPr lang="en-US" dirty="0"/>
              <a:t> coverage -a </a:t>
            </a:r>
            <a:r>
              <a:rPr lang="en-US" dirty="0" err="1"/>
              <a:t>Schistosoma.gff</a:t>
            </a:r>
            <a:r>
              <a:rPr lang="en-US" dirty="0"/>
              <a:t> -b </a:t>
            </a:r>
            <a:r>
              <a:rPr lang="en-US" dirty="0" err="1"/>
              <a:t>pacbio.SMRT.bed</a:t>
            </a:r>
            <a:r>
              <a:rPr lang="en-US" dirty="0"/>
              <a:t> &gt; Coverage</a:t>
            </a:r>
          </a:p>
        </p:txBody>
      </p:sp>
    </p:spTree>
    <p:extLst>
      <p:ext uri="{BB962C8B-B14F-4D97-AF65-F5344CB8AC3E}">
        <p14:creationId xmlns:p14="http://schemas.microsoft.com/office/powerpoint/2010/main" val="1795416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28</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061" y="968131"/>
            <a:ext cx="9903877" cy="4658946"/>
          </a:xfrm>
          <a:prstGeom prst="rect">
            <a:avLst/>
          </a:prstGeom>
        </p:spPr>
      </p:pic>
    </p:spTree>
    <p:extLst>
      <p:ext uri="{BB962C8B-B14F-4D97-AF65-F5344CB8AC3E}">
        <p14:creationId xmlns:p14="http://schemas.microsoft.com/office/powerpoint/2010/main" val="87126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29</a:t>
            </a:fld>
            <a:endParaRPr lang="pt-BR" dirty="0"/>
          </a:p>
        </p:txBody>
      </p:sp>
      <p:sp>
        <p:nvSpPr>
          <p:cNvPr id="3" name="Retângulo 2"/>
          <p:cNvSpPr/>
          <p:nvPr/>
        </p:nvSpPr>
        <p:spPr>
          <a:xfrm>
            <a:off x="567417" y="203142"/>
            <a:ext cx="11057165" cy="6463308"/>
          </a:xfrm>
          <a:prstGeom prst="rect">
            <a:avLst/>
          </a:prstGeom>
        </p:spPr>
        <p:txBody>
          <a:bodyPr wrap="square">
            <a:spAutoFit/>
          </a:bodyPr>
          <a:lstStyle/>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splices</a:t>
            </a:r>
            <a:r>
              <a:rPr lang="de-DE" dirty="0">
                <a:latin typeface="Menlo-Regular" charset="0"/>
              </a:rPr>
              <a:t>: Total|       360536</a:t>
            </a:r>
          </a:p>
          <a:p>
            <a:r>
              <a:rPr lang="en-US" dirty="0">
                <a:latin typeface="Menlo-Regular" charset="0"/>
              </a:rPr>
              <a:t>            Number of splices: Annotated (</a:t>
            </a:r>
            <a:r>
              <a:rPr lang="en-US" dirty="0" err="1">
                <a:latin typeface="Menlo-Regular" charset="0"/>
              </a:rPr>
              <a:t>sjdb</a:t>
            </a:r>
            <a:r>
              <a:rPr lang="en-US" dirty="0">
                <a:latin typeface="Menlo-Regular" charset="0"/>
              </a:rPr>
              <a:t>) |       11052</a:t>
            </a:r>
          </a:p>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splices</a:t>
            </a:r>
            <a:r>
              <a:rPr lang="de-DE" dirty="0">
                <a:latin typeface="Menlo-Regular" charset="0"/>
              </a:rPr>
              <a:t>: GT/AG |       340835</a:t>
            </a:r>
          </a:p>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splices</a:t>
            </a:r>
            <a:r>
              <a:rPr lang="de-DE" dirty="0">
                <a:latin typeface="Menlo-Regular" charset="0"/>
              </a:rPr>
              <a:t>: GC/AG |       3158</a:t>
            </a:r>
          </a:p>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splices</a:t>
            </a:r>
            <a:r>
              <a:rPr lang="de-DE" dirty="0">
                <a:latin typeface="Menlo-Regular" charset="0"/>
              </a:rPr>
              <a:t>: AT/AC |       2708</a:t>
            </a:r>
          </a:p>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splices</a:t>
            </a:r>
            <a:r>
              <a:rPr lang="de-DE" dirty="0">
                <a:latin typeface="Menlo-Regular" charset="0"/>
              </a:rPr>
              <a:t>: Non-</a:t>
            </a:r>
            <a:r>
              <a:rPr lang="de-DE" dirty="0" err="1">
                <a:latin typeface="Menlo-Regular" charset="0"/>
              </a:rPr>
              <a:t>canonical</a:t>
            </a:r>
            <a:r>
              <a:rPr lang="de-DE" dirty="0">
                <a:latin typeface="Menlo-Regular" charset="0"/>
              </a:rPr>
              <a:t> |       13835</a:t>
            </a:r>
          </a:p>
          <a:p>
            <a:r>
              <a:rPr lang="de-DE" dirty="0">
                <a:latin typeface="Menlo-Regular" charset="0"/>
              </a:rPr>
              <a:t>                      </a:t>
            </a:r>
            <a:r>
              <a:rPr lang="de-DE" dirty="0" err="1">
                <a:latin typeface="Menlo-Regular" charset="0"/>
              </a:rPr>
              <a:t>Mismatch</a:t>
            </a:r>
            <a:r>
              <a:rPr lang="de-DE" dirty="0">
                <a:latin typeface="Menlo-Regular" charset="0"/>
              </a:rPr>
              <a:t> rate per </a:t>
            </a:r>
            <a:r>
              <a:rPr lang="de-DE" dirty="0" err="1">
                <a:latin typeface="Menlo-Regular" charset="0"/>
              </a:rPr>
              <a:t>base</a:t>
            </a:r>
            <a:r>
              <a:rPr lang="de-DE" dirty="0">
                <a:latin typeface="Menlo-Regular" charset="0"/>
              </a:rPr>
              <a:t>, % |       1.67%</a:t>
            </a:r>
          </a:p>
          <a:p>
            <a:r>
              <a:rPr lang="de-DE" dirty="0">
                <a:latin typeface="Menlo-Regular" charset="0"/>
              </a:rPr>
              <a:t>                         </a:t>
            </a:r>
            <a:r>
              <a:rPr lang="de-DE" dirty="0" err="1">
                <a:latin typeface="Menlo-Regular" charset="0"/>
              </a:rPr>
              <a:t>Deletion</a:t>
            </a:r>
            <a:r>
              <a:rPr lang="de-DE" dirty="0">
                <a:latin typeface="Menlo-Regular" charset="0"/>
              </a:rPr>
              <a:t> rate per </a:t>
            </a:r>
            <a:r>
              <a:rPr lang="de-DE" dirty="0" err="1">
                <a:latin typeface="Menlo-Regular" charset="0"/>
              </a:rPr>
              <a:t>base</a:t>
            </a:r>
            <a:r>
              <a:rPr lang="de-DE" dirty="0">
                <a:latin typeface="Menlo-Regular" charset="0"/>
              </a:rPr>
              <a:t> |       0.24%</a:t>
            </a:r>
          </a:p>
          <a:p>
            <a:r>
              <a:rPr lang="en-US" dirty="0">
                <a:latin typeface="Menlo-Regular" charset="0"/>
              </a:rPr>
              <a:t>                        Deletion average length |       1.82</a:t>
            </a:r>
          </a:p>
          <a:p>
            <a:r>
              <a:rPr lang="de-DE" dirty="0">
                <a:latin typeface="Menlo-Regular" charset="0"/>
              </a:rPr>
              <a:t>                        Insertion rate per </a:t>
            </a:r>
            <a:r>
              <a:rPr lang="de-DE" dirty="0" err="1">
                <a:latin typeface="Menlo-Regular" charset="0"/>
              </a:rPr>
              <a:t>base</a:t>
            </a:r>
            <a:r>
              <a:rPr lang="de-DE" dirty="0">
                <a:latin typeface="Menlo-Regular" charset="0"/>
              </a:rPr>
              <a:t> |       0.25%</a:t>
            </a:r>
          </a:p>
          <a:p>
            <a:r>
              <a:rPr lang="en-US" dirty="0">
                <a:latin typeface="Menlo-Regular" charset="0"/>
              </a:rPr>
              <a:t>                       Insertion average length |       2.31</a:t>
            </a:r>
          </a:p>
          <a:p>
            <a:r>
              <a:rPr lang="de-DE" dirty="0">
                <a:latin typeface="Menlo-Regular" charset="0"/>
              </a:rPr>
              <a:t>                             MULTI-MAPPING READS:</a:t>
            </a:r>
          </a:p>
          <a:p>
            <a:r>
              <a:rPr lang="de-DE" dirty="0">
                <a:latin typeface="Menlo-Regular" charset="0"/>
              </a:rPr>
              <a:t>        </a:t>
            </a:r>
            <a:r>
              <a:rPr lang="de-DE" dirty="0" err="1">
                <a:latin typeface="Menlo-Regular" charset="0"/>
              </a:rPr>
              <a:t>Number</a:t>
            </a:r>
            <a:r>
              <a:rPr lang="de-DE" dirty="0">
                <a:latin typeface="Menlo-Regular" charset="0"/>
              </a:rPr>
              <a:t> </a:t>
            </a:r>
            <a:r>
              <a:rPr lang="de-DE" dirty="0" err="1">
                <a:latin typeface="Menlo-Regular" charset="0"/>
              </a:rPr>
              <a:t>of</a:t>
            </a:r>
            <a:r>
              <a:rPr lang="de-DE" dirty="0">
                <a:latin typeface="Menlo-Regular" charset="0"/>
              </a:rPr>
              <a:t> </a:t>
            </a:r>
            <a:r>
              <a:rPr lang="de-DE" dirty="0" err="1">
                <a:latin typeface="Menlo-Regular" charset="0"/>
              </a:rPr>
              <a:t>reads</a:t>
            </a:r>
            <a:r>
              <a:rPr lang="de-DE" dirty="0">
                <a:latin typeface="Menlo-Regular" charset="0"/>
              </a:rPr>
              <a:t> </a:t>
            </a:r>
            <a:r>
              <a:rPr lang="de-DE" dirty="0" err="1">
                <a:latin typeface="Menlo-Regular" charset="0"/>
              </a:rPr>
              <a:t>mapped</a:t>
            </a:r>
            <a:r>
              <a:rPr lang="de-DE" dirty="0">
                <a:latin typeface="Menlo-Regular" charset="0"/>
              </a:rPr>
              <a:t> </a:t>
            </a:r>
            <a:r>
              <a:rPr lang="de-DE" dirty="0" err="1">
                <a:latin typeface="Menlo-Regular" charset="0"/>
              </a:rPr>
              <a:t>to</a:t>
            </a:r>
            <a:r>
              <a:rPr lang="de-DE" dirty="0">
                <a:latin typeface="Menlo-Regular" charset="0"/>
              </a:rPr>
              <a:t> multiple loci |       234</a:t>
            </a:r>
          </a:p>
          <a:p>
            <a:r>
              <a:rPr lang="en-US" dirty="0">
                <a:latin typeface="Menlo-Regular" charset="0"/>
              </a:rPr>
              <a:t>             % of reads mapped to multiple loci |       0.25%</a:t>
            </a:r>
          </a:p>
          <a:p>
            <a:r>
              <a:rPr lang="en-US" dirty="0">
                <a:latin typeface="Menlo-Regular" charset="0"/>
              </a:rPr>
              <a:t>        Number of reads mapped to too many loci |       2</a:t>
            </a:r>
          </a:p>
          <a:p>
            <a:r>
              <a:rPr lang="en-US" dirty="0">
                <a:latin typeface="Menlo-Regular" charset="0"/>
              </a:rPr>
              <a:t>             % of reads mapped to too many loci |       0.00%</a:t>
            </a:r>
          </a:p>
          <a:p>
            <a:r>
              <a:rPr lang="de-DE" dirty="0">
                <a:latin typeface="Menlo-Regular" charset="0"/>
              </a:rPr>
              <a:t>                                  UNMAPPED READS:</a:t>
            </a:r>
          </a:p>
          <a:p>
            <a:r>
              <a:rPr lang="de-DE" dirty="0">
                <a:latin typeface="Menlo-Regular" charset="0"/>
              </a:rPr>
              <a:t>       % </a:t>
            </a:r>
            <a:r>
              <a:rPr lang="de-DE" dirty="0" err="1">
                <a:latin typeface="Menlo-Regular" charset="0"/>
              </a:rPr>
              <a:t>of</a:t>
            </a:r>
            <a:r>
              <a:rPr lang="de-DE" dirty="0">
                <a:latin typeface="Menlo-Regular" charset="0"/>
              </a:rPr>
              <a:t> </a:t>
            </a:r>
            <a:r>
              <a:rPr lang="de-DE" dirty="0" err="1">
                <a:latin typeface="Menlo-Regular" charset="0"/>
              </a:rPr>
              <a:t>reads</a:t>
            </a:r>
            <a:r>
              <a:rPr lang="de-DE" dirty="0">
                <a:latin typeface="Menlo-Regular" charset="0"/>
              </a:rPr>
              <a:t> </a:t>
            </a:r>
            <a:r>
              <a:rPr lang="de-DE" dirty="0" err="1">
                <a:latin typeface="Menlo-Regular" charset="0"/>
              </a:rPr>
              <a:t>unmapped</a:t>
            </a:r>
            <a:r>
              <a:rPr lang="de-DE" dirty="0">
                <a:latin typeface="Menlo-Regular" charset="0"/>
              </a:rPr>
              <a:t>: </a:t>
            </a:r>
            <a:r>
              <a:rPr lang="de-DE" dirty="0" err="1">
                <a:latin typeface="Menlo-Regular" charset="0"/>
              </a:rPr>
              <a:t>too</a:t>
            </a:r>
            <a:r>
              <a:rPr lang="de-DE" dirty="0">
                <a:latin typeface="Menlo-Regular" charset="0"/>
              </a:rPr>
              <a:t> </a:t>
            </a:r>
            <a:r>
              <a:rPr lang="de-DE" dirty="0" err="1">
                <a:latin typeface="Menlo-Regular" charset="0"/>
              </a:rPr>
              <a:t>many</a:t>
            </a:r>
            <a:r>
              <a:rPr lang="de-DE" dirty="0">
                <a:latin typeface="Menlo-Regular" charset="0"/>
              </a:rPr>
              <a:t> </a:t>
            </a:r>
            <a:r>
              <a:rPr lang="de-DE" dirty="0" err="1">
                <a:latin typeface="Menlo-Regular" charset="0"/>
              </a:rPr>
              <a:t>mismatches</a:t>
            </a:r>
            <a:r>
              <a:rPr lang="de-DE" dirty="0">
                <a:latin typeface="Menlo-Regular" charset="0"/>
              </a:rPr>
              <a:t> |       0.00%</a:t>
            </a:r>
          </a:p>
          <a:p>
            <a:r>
              <a:rPr lang="en-US" dirty="0">
                <a:latin typeface="Menlo-Regular" charset="0"/>
              </a:rPr>
              <a:t>                 % of reads unmapped: too short |       15.11%</a:t>
            </a:r>
          </a:p>
          <a:p>
            <a:r>
              <a:rPr lang="en-US" dirty="0">
                <a:latin typeface="Menlo-Regular" charset="0"/>
              </a:rPr>
              <a:t>                     % of reads unmapped: other |       12.76%</a:t>
            </a:r>
          </a:p>
          <a:p>
            <a:r>
              <a:rPr lang="de-DE" dirty="0">
                <a:latin typeface="Menlo-Regular" charset="0"/>
              </a:rPr>
              <a:t>                                  CHIMERIC READS:</a:t>
            </a:r>
          </a:p>
          <a:p>
            <a:r>
              <a:rPr lang="en-US" dirty="0">
                <a:latin typeface="Menlo-Regular" charset="0"/>
              </a:rPr>
              <a:t>                       Number of chimeric reads |       0</a:t>
            </a:r>
          </a:p>
          <a:p>
            <a:r>
              <a:rPr lang="en-US" dirty="0">
                <a:latin typeface="Menlo-Regular" charset="0"/>
              </a:rPr>
              <a:t>                            % of chimeric reads |       0.00%</a:t>
            </a:r>
            <a:endParaRPr lang="en-US" dirty="0"/>
          </a:p>
        </p:txBody>
      </p:sp>
    </p:spTree>
    <p:extLst>
      <p:ext uri="{BB962C8B-B14F-4D97-AF65-F5344CB8AC3E}">
        <p14:creationId xmlns:p14="http://schemas.microsoft.com/office/powerpoint/2010/main" val="81683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a:t>
            </a:fld>
            <a:endParaRPr lang="pt-BR" dirty="0"/>
          </a:p>
        </p:txBody>
      </p:sp>
      <p:sp>
        <p:nvSpPr>
          <p:cNvPr id="3" name="Rectangle 3"/>
          <p:cNvSpPr/>
          <p:nvPr/>
        </p:nvSpPr>
        <p:spPr>
          <a:xfrm>
            <a:off x="677333" y="423714"/>
            <a:ext cx="8640960" cy="523220"/>
          </a:xfrm>
          <a:prstGeom prst="rect">
            <a:avLst/>
          </a:prstGeom>
        </p:spPr>
        <p:txBody>
          <a:bodyPr wrap="square">
            <a:spAutoFit/>
          </a:bodyPr>
          <a:lstStyle/>
          <a:p>
            <a:r>
              <a:rPr lang="en-US" sz="2800" b="1" dirty="0"/>
              <a:t>The Challenge of Isoform Reconstruction </a:t>
            </a:r>
          </a:p>
        </p:txBody>
      </p:sp>
      <p:sp>
        <p:nvSpPr>
          <p:cNvPr id="4" name="Retângulo 3"/>
          <p:cNvSpPr/>
          <p:nvPr/>
        </p:nvSpPr>
        <p:spPr>
          <a:xfrm>
            <a:off x="758006" y="1347157"/>
            <a:ext cx="10675987" cy="2215991"/>
          </a:xfrm>
          <a:prstGeom prst="rect">
            <a:avLst/>
          </a:prstGeom>
        </p:spPr>
        <p:txBody>
          <a:bodyPr wrap="square">
            <a:spAutoFit/>
          </a:bodyPr>
          <a:lstStyle/>
          <a:p>
            <a:pPr marL="457200" indent="-457200" algn="just">
              <a:buFont typeface="Wingdings" charset="2"/>
              <a:buChar char="Ø"/>
            </a:pPr>
            <a:r>
              <a:rPr lang="pt-BR" sz="2800" b="1" dirty="0"/>
              <a:t>Step 1: </a:t>
            </a:r>
            <a:r>
              <a:rPr lang="pt-BR" sz="2800" dirty="0"/>
              <a:t>PACBIO data </a:t>
            </a:r>
            <a:r>
              <a:rPr lang="pt-BR" sz="2800" dirty="0" err="1"/>
              <a:t>on</a:t>
            </a:r>
            <a:r>
              <a:rPr lang="pt-BR" sz="2800" dirty="0"/>
              <a:t> RNA for </a:t>
            </a:r>
            <a:r>
              <a:rPr lang="pt-BR" sz="2800" dirty="0" err="1"/>
              <a:t>examining</a:t>
            </a:r>
            <a:r>
              <a:rPr lang="pt-BR" sz="2800" dirty="0"/>
              <a:t> </a:t>
            </a:r>
            <a:r>
              <a:rPr lang="pt-BR" sz="2800" dirty="0" err="1"/>
              <a:t>current</a:t>
            </a:r>
            <a:r>
              <a:rPr lang="pt-BR" sz="2800" dirty="0"/>
              <a:t> gene </a:t>
            </a:r>
            <a:r>
              <a:rPr lang="pt-BR" sz="2800" dirty="0" err="1"/>
              <a:t>calls</a:t>
            </a:r>
            <a:r>
              <a:rPr lang="pt-BR" sz="2800" dirty="0"/>
              <a:t> </a:t>
            </a:r>
            <a:r>
              <a:rPr lang="pt-BR" sz="2800" dirty="0" err="1"/>
              <a:t>and</a:t>
            </a:r>
            <a:r>
              <a:rPr lang="pt-BR" sz="2800" dirty="0"/>
              <a:t> </a:t>
            </a:r>
            <a:r>
              <a:rPr lang="pt-BR" sz="2800" dirty="0" err="1"/>
              <a:t>boundaries</a:t>
            </a:r>
            <a:r>
              <a:rPr lang="pt-BR" sz="2800" dirty="0"/>
              <a:t> (</a:t>
            </a:r>
            <a:r>
              <a:rPr lang="pt-BR" sz="2800" dirty="0" err="1"/>
              <a:t>also</a:t>
            </a:r>
            <a:r>
              <a:rPr lang="pt-BR" sz="2800" dirty="0"/>
              <a:t> </a:t>
            </a:r>
            <a:r>
              <a:rPr lang="pt-BR" sz="2800" dirty="0" err="1"/>
              <a:t>Illumina</a:t>
            </a:r>
            <a:r>
              <a:rPr lang="pt-BR" sz="2800" dirty="0"/>
              <a:t> </a:t>
            </a:r>
            <a:r>
              <a:rPr lang="pt-BR" sz="2800" dirty="0" err="1"/>
              <a:t>reads</a:t>
            </a:r>
            <a:r>
              <a:rPr lang="pt-BR" sz="2800" dirty="0"/>
              <a:t>)</a:t>
            </a:r>
          </a:p>
          <a:p>
            <a:pPr marL="457200" indent="-457200" algn="just">
              <a:buFont typeface="Wingdings" charset="2"/>
              <a:buChar char="Ø"/>
            </a:pPr>
            <a:endParaRPr lang="pt-BR" sz="2800" dirty="0"/>
          </a:p>
          <a:p>
            <a:endParaRPr lang="pt-BR" dirty="0"/>
          </a:p>
          <a:p>
            <a:endParaRPr lang="pt-BR" dirty="0"/>
          </a:p>
          <a:p>
            <a:endParaRPr lang="pt-BR" dirty="0"/>
          </a:p>
        </p:txBody>
      </p:sp>
      <p:sp>
        <p:nvSpPr>
          <p:cNvPr id="5" name="Retângulo 4"/>
          <p:cNvSpPr/>
          <p:nvPr/>
        </p:nvSpPr>
        <p:spPr>
          <a:xfrm>
            <a:off x="677333" y="2596796"/>
            <a:ext cx="10954050" cy="3416320"/>
          </a:xfrm>
          <a:prstGeom prst="rect">
            <a:avLst/>
          </a:prstGeom>
        </p:spPr>
        <p:txBody>
          <a:bodyPr wrap="square">
            <a:spAutoFit/>
          </a:bodyPr>
          <a:lstStyle/>
          <a:p>
            <a:r>
              <a:rPr lang="en-US" sz="2400" b="1" i="1" dirty="0"/>
              <a:t>Schistosoma </a:t>
            </a:r>
            <a:r>
              <a:rPr lang="en-US" sz="2400" b="1" i="1" dirty="0" err="1"/>
              <a:t>mansoni</a:t>
            </a:r>
            <a:r>
              <a:rPr lang="en-US" sz="2400" b="1" i="1" dirty="0"/>
              <a:t> </a:t>
            </a:r>
          </a:p>
          <a:p>
            <a:r>
              <a:rPr lang="en-US" sz="2400" b="1" i="1" dirty="0"/>
              <a:t> Predicted CDS size: </a:t>
            </a:r>
            <a:r>
              <a:rPr lang="is-IS" sz="2400" dirty="0"/>
              <a:t>5,651,633bp</a:t>
            </a:r>
            <a:endParaRPr lang="en-US" sz="2400" b="1" i="1" dirty="0"/>
          </a:p>
          <a:p>
            <a:endParaRPr lang="en-US" sz="2400" b="1" i="1" dirty="0"/>
          </a:p>
          <a:p>
            <a:r>
              <a:rPr lang="en-US" sz="2400" b="1" dirty="0"/>
              <a:t>Data: </a:t>
            </a:r>
          </a:p>
          <a:p>
            <a:r>
              <a:rPr lang="en-US" sz="2400" dirty="0"/>
              <a:t>Genome V5.3 (8chr, </a:t>
            </a:r>
            <a:r>
              <a:rPr lang="en-US" sz="2400" dirty="0" err="1"/>
              <a:t>mtDNA</a:t>
            </a:r>
            <a:r>
              <a:rPr lang="en-US" sz="2400" dirty="0"/>
              <a:t> and 63 </a:t>
            </a:r>
            <a:r>
              <a:rPr lang="en-US" sz="2400" dirty="0" err="1"/>
              <a:t>unitigs</a:t>
            </a:r>
            <a:r>
              <a:rPr lang="en-US" sz="2400" dirty="0"/>
              <a:t>)</a:t>
            </a:r>
          </a:p>
          <a:p>
            <a:r>
              <a:rPr lang="en-US" sz="2400" dirty="0"/>
              <a:t>Annotated Genome (GFF and </a:t>
            </a:r>
            <a:r>
              <a:rPr lang="en-US" sz="2400" dirty="0" err="1"/>
              <a:t>Fasta</a:t>
            </a:r>
            <a:r>
              <a:rPr lang="en-US" sz="2400" dirty="0"/>
              <a:t> files)</a:t>
            </a:r>
          </a:p>
          <a:p>
            <a:endParaRPr lang="en-US" sz="2400" b="1" dirty="0"/>
          </a:p>
          <a:p>
            <a:r>
              <a:rPr lang="en-US" sz="2400" b="1" dirty="0" err="1"/>
              <a:t>RNAseq</a:t>
            </a:r>
            <a:r>
              <a:rPr lang="en-US" sz="2400" b="1" dirty="0"/>
              <a:t> reads: </a:t>
            </a:r>
            <a:r>
              <a:rPr lang="en-US" sz="2400" dirty="0"/>
              <a:t> </a:t>
            </a:r>
            <a:r>
              <a:rPr lang="en-US" sz="2400" dirty="0" err="1"/>
              <a:t>Schistosomula</a:t>
            </a:r>
            <a:r>
              <a:rPr lang="en-US" sz="2400" dirty="0"/>
              <a:t> - </a:t>
            </a:r>
            <a:r>
              <a:rPr lang="en-US" sz="2400" dirty="0" err="1"/>
              <a:t>PacBio</a:t>
            </a:r>
            <a:r>
              <a:rPr lang="en-US" sz="2400" dirty="0"/>
              <a:t> Reads</a:t>
            </a:r>
            <a:r>
              <a:rPr lang="en-US" sz="2400" b="1" dirty="0"/>
              <a:t>	</a:t>
            </a:r>
          </a:p>
          <a:p>
            <a:r>
              <a:rPr lang="en-US" sz="2400" b="1" dirty="0"/>
              <a:t>	</a:t>
            </a:r>
            <a:r>
              <a:rPr lang="en-US" sz="2400" dirty="0"/>
              <a:t>                 </a:t>
            </a:r>
            <a:r>
              <a:rPr lang="en-US" sz="2400" dirty="0" err="1"/>
              <a:t>Schistosomula</a:t>
            </a:r>
            <a:r>
              <a:rPr lang="en-US" sz="2400" dirty="0"/>
              <a:t> - Illumina </a:t>
            </a:r>
          </a:p>
        </p:txBody>
      </p:sp>
    </p:spTree>
    <p:extLst>
      <p:ext uri="{BB962C8B-B14F-4D97-AF65-F5344CB8AC3E}">
        <p14:creationId xmlns:p14="http://schemas.microsoft.com/office/powerpoint/2010/main" val="1999337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30</a:t>
            </a:fld>
            <a:endParaRPr lang="pt-BR" dirty="0"/>
          </a:p>
        </p:txBody>
      </p:sp>
      <p:sp>
        <p:nvSpPr>
          <p:cNvPr id="3" name="Retângulo 2"/>
          <p:cNvSpPr/>
          <p:nvPr/>
        </p:nvSpPr>
        <p:spPr>
          <a:xfrm>
            <a:off x="3216808" y="520184"/>
            <a:ext cx="7146391" cy="369332"/>
          </a:xfrm>
          <a:prstGeom prst="rect">
            <a:avLst/>
          </a:prstGeom>
        </p:spPr>
        <p:txBody>
          <a:bodyPr wrap="square">
            <a:spAutoFit/>
          </a:bodyPr>
          <a:lstStyle/>
          <a:p>
            <a:r>
              <a:rPr lang="en-US" b="1">
                <a:solidFill>
                  <a:srgbClr val="262626"/>
                </a:solidFill>
                <a:latin typeface="HelveticaNeue" charset="0"/>
              </a:rPr>
              <a:t>Transcriptome Assembly Quality Assessment</a:t>
            </a:r>
            <a:endParaRPr lang="en-US"/>
          </a:p>
        </p:txBody>
      </p:sp>
      <p:sp>
        <p:nvSpPr>
          <p:cNvPr id="4" name="Retângulo 3"/>
          <p:cNvSpPr/>
          <p:nvPr/>
        </p:nvSpPr>
        <p:spPr>
          <a:xfrm>
            <a:off x="694002" y="1214734"/>
            <a:ext cx="10831247" cy="646331"/>
          </a:xfrm>
          <a:prstGeom prst="rect">
            <a:avLst/>
          </a:prstGeom>
        </p:spPr>
        <p:txBody>
          <a:bodyPr wrap="square">
            <a:spAutoFit/>
          </a:bodyPr>
          <a:lstStyle/>
          <a:p>
            <a:r>
              <a:rPr lang="en-US" dirty="0">
                <a:solidFill>
                  <a:srgbClr val="262626"/>
                </a:solidFill>
                <a:latin typeface="HelveticaNeue" charset="0"/>
              </a:rPr>
              <a:t>Examine the </a:t>
            </a:r>
            <a:r>
              <a:rPr lang="en-US" dirty="0">
                <a:solidFill>
                  <a:srgbClr val="3262B2"/>
                </a:solidFill>
                <a:latin typeface="HelveticaNeue" charset="0"/>
                <a:hlinkClick r:id="rId3"/>
              </a:rPr>
              <a:t>RNA-Seq read representation of the assembly</a:t>
            </a:r>
            <a:r>
              <a:rPr lang="en-US" dirty="0">
                <a:solidFill>
                  <a:srgbClr val="262626"/>
                </a:solidFill>
                <a:latin typeface="HelveticaNeue" charset="0"/>
                <a:hlinkClick r:id="rId3"/>
              </a:rPr>
              <a:t>. Ideally, at least ~80% of your input RNA-Seq reads are represented by your transcriptome assembly.</a:t>
            </a:r>
            <a:endParaRPr lang="en-US" dirty="0"/>
          </a:p>
        </p:txBody>
      </p:sp>
      <p:sp>
        <p:nvSpPr>
          <p:cNvPr id="5" name="Retângulo 4"/>
          <p:cNvSpPr/>
          <p:nvPr/>
        </p:nvSpPr>
        <p:spPr>
          <a:xfrm>
            <a:off x="694002" y="2186283"/>
            <a:ext cx="10659318" cy="646331"/>
          </a:xfrm>
          <a:prstGeom prst="rect">
            <a:avLst/>
          </a:prstGeom>
        </p:spPr>
        <p:txBody>
          <a:bodyPr wrap="square">
            <a:spAutoFit/>
          </a:bodyPr>
          <a:lstStyle/>
          <a:p>
            <a:r>
              <a:rPr lang="en-US">
                <a:solidFill>
                  <a:srgbClr val="262626"/>
                </a:solidFill>
                <a:latin typeface="HelveticaNeue" charset="0"/>
              </a:rPr>
              <a:t>Examine the </a:t>
            </a:r>
            <a:r>
              <a:rPr lang="en-US">
                <a:solidFill>
                  <a:srgbClr val="3262B2"/>
                </a:solidFill>
                <a:latin typeface="HelveticaNeue" charset="0"/>
                <a:hlinkClick r:id="rId4"/>
              </a:rPr>
              <a:t>representation of full-length reconstructed protein-coding genes</a:t>
            </a:r>
            <a:r>
              <a:rPr lang="en-US">
                <a:solidFill>
                  <a:srgbClr val="262626"/>
                </a:solidFill>
                <a:latin typeface="HelveticaNeue" charset="0"/>
                <a:hlinkClick r:id="rId4"/>
              </a:rPr>
              <a:t>, by searching the assembled transcripts against a database of known protein sequences.</a:t>
            </a:r>
            <a:endParaRPr lang="en-US"/>
          </a:p>
        </p:txBody>
      </p:sp>
      <p:sp>
        <p:nvSpPr>
          <p:cNvPr id="6" name="Retângulo 5"/>
          <p:cNvSpPr/>
          <p:nvPr/>
        </p:nvSpPr>
        <p:spPr>
          <a:xfrm>
            <a:off x="694002" y="3203091"/>
            <a:ext cx="10659318" cy="369332"/>
          </a:xfrm>
          <a:prstGeom prst="rect">
            <a:avLst/>
          </a:prstGeom>
        </p:spPr>
        <p:txBody>
          <a:bodyPr wrap="square">
            <a:spAutoFit/>
          </a:bodyPr>
          <a:lstStyle/>
          <a:p>
            <a:r>
              <a:rPr lang="en-US" dirty="0">
                <a:solidFill>
                  <a:srgbClr val="262626"/>
                </a:solidFill>
                <a:latin typeface="HelveticaNeue" charset="0"/>
              </a:rPr>
              <a:t>Use </a:t>
            </a:r>
            <a:r>
              <a:rPr lang="en-US" dirty="0">
                <a:solidFill>
                  <a:srgbClr val="3262B2"/>
                </a:solidFill>
                <a:latin typeface="HelveticaNeue" charset="0"/>
                <a:hlinkClick r:id="rId5"/>
              </a:rPr>
              <a:t>BUSCO</a:t>
            </a:r>
            <a:r>
              <a:rPr lang="en-US" dirty="0">
                <a:solidFill>
                  <a:srgbClr val="262626"/>
                </a:solidFill>
                <a:latin typeface="HelveticaNeue" charset="0"/>
                <a:hlinkClick r:id="rId5"/>
              </a:rPr>
              <a:t> to explore completeness according to conserved ortholog content.</a:t>
            </a:r>
            <a:endParaRPr lang="en-US" dirty="0"/>
          </a:p>
        </p:txBody>
      </p:sp>
      <p:sp>
        <p:nvSpPr>
          <p:cNvPr id="7" name="Retângulo 6"/>
          <p:cNvSpPr/>
          <p:nvPr/>
        </p:nvSpPr>
        <p:spPr>
          <a:xfrm>
            <a:off x="694001" y="3942900"/>
            <a:ext cx="10831247" cy="646331"/>
          </a:xfrm>
          <a:prstGeom prst="rect">
            <a:avLst/>
          </a:prstGeom>
        </p:spPr>
        <p:txBody>
          <a:bodyPr wrap="square">
            <a:spAutoFit/>
          </a:bodyPr>
          <a:lstStyle/>
          <a:p>
            <a:r>
              <a:rPr lang="en-US" dirty="0">
                <a:solidFill>
                  <a:srgbClr val="262626"/>
                </a:solidFill>
                <a:latin typeface="HelveticaNeue" charset="0"/>
              </a:rPr>
              <a:t>Compute the </a:t>
            </a:r>
            <a:r>
              <a:rPr lang="en-US" dirty="0">
                <a:solidFill>
                  <a:srgbClr val="3262B2"/>
                </a:solidFill>
                <a:latin typeface="HelveticaNeue" charset="0"/>
                <a:hlinkClick r:id="rId6"/>
              </a:rPr>
              <a:t>E90N50 transcript contig length</a:t>
            </a:r>
            <a:r>
              <a:rPr lang="en-US" dirty="0">
                <a:solidFill>
                  <a:srgbClr val="262626"/>
                </a:solidFill>
                <a:latin typeface="HelveticaNeue" charset="0"/>
                <a:hlinkClick r:id="rId6"/>
              </a:rPr>
              <a:t> - the contig N50 value based on the set of transcripts representing 90% of the expression data.</a:t>
            </a:r>
            <a:endParaRPr lang="en-US" dirty="0"/>
          </a:p>
        </p:txBody>
      </p:sp>
      <p:sp>
        <p:nvSpPr>
          <p:cNvPr id="8" name="Retângulo 7"/>
          <p:cNvSpPr/>
          <p:nvPr/>
        </p:nvSpPr>
        <p:spPr>
          <a:xfrm>
            <a:off x="694002" y="4832886"/>
            <a:ext cx="10659317" cy="646331"/>
          </a:xfrm>
          <a:prstGeom prst="rect">
            <a:avLst/>
          </a:prstGeom>
        </p:spPr>
        <p:txBody>
          <a:bodyPr wrap="square">
            <a:spAutoFit/>
          </a:bodyPr>
          <a:lstStyle/>
          <a:p>
            <a:r>
              <a:rPr lang="en-US" dirty="0">
                <a:solidFill>
                  <a:srgbClr val="262626"/>
                </a:solidFill>
                <a:latin typeface="HelveticaNeue" charset="0"/>
              </a:rPr>
              <a:t>Compute </a:t>
            </a:r>
            <a:r>
              <a:rPr lang="en-US" dirty="0">
                <a:solidFill>
                  <a:srgbClr val="3262B2"/>
                </a:solidFill>
                <a:latin typeface="HelveticaNeue" charset="0"/>
                <a:hlinkClick r:id="rId7"/>
              </a:rPr>
              <a:t>DETONATE</a:t>
            </a:r>
            <a:r>
              <a:rPr lang="en-US" dirty="0">
                <a:solidFill>
                  <a:srgbClr val="262626"/>
                </a:solidFill>
                <a:latin typeface="HelveticaNeue" charset="0"/>
                <a:hlinkClick r:id="rId7"/>
              </a:rPr>
              <a:t> scores. DETONATE provides a rigorous computational assessment of the quality of a transcriptome assembly.</a:t>
            </a:r>
            <a:endParaRPr lang="en-US" dirty="0"/>
          </a:p>
        </p:txBody>
      </p:sp>
    </p:spTree>
    <p:extLst>
      <p:ext uri="{BB962C8B-B14F-4D97-AF65-F5344CB8AC3E}">
        <p14:creationId xmlns:p14="http://schemas.microsoft.com/office/powerpoint/2010/main" val="196881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31</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335042"/>
            <a:ext cx="11637948" cy="5837158"/>
          </a:xfrm>
          <a:prstGeom prst="rect">
            <a:avLst/>
          </a:prstGeom>
        </p:spPr>
      </p:pic>
    </p:spTree>
    <p:extLst>
      <p:ext uri="{BB962C8B-B14F-4D97-AF65-F5344CB8AC3E}">
        <p14:creationId xmlns:p14="http://schemas.microsoft.com/office/powerpoint/2010/main" val="142055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32</a:t>
            </a:fld>
            <a:endParaRPr lang="pt-BR" dirty="0"/>
          </a:p>
        </p:txBody>
      </p:sp>
      <p:pic>
        <p:nvPicPr>
          <p:cNvPr id="3" name="Imagem 2"/>
          <p:cNvPicPr>
            <a:picLocks noChangeAspect="1"/>
          </p:cNvPicPr>
          <p:nvPr/>
        </p:nvPicPr>
        <p:blipFill rotWithShape="1">
          <a:blip r:embed="rId2">
            <a:extLst>
              <a:ext uri="{28A0092B-C50C-407E-A947-70E740481C1C}">
                <a14:useLocalDpi xmlns:a14="http://schemas.microsoft.com/office/drawing/2010/main" val="0"/>
              </a:ext>
            </a:extLst>
          </a:blip>
          <a:srcRect l="20834" t="63030" r="30475" b="28485"/>
          <a:stretch/>
        </p:blipFill>
        <p:spPr>
          <a:xfrm>
            <a:off x="1333499" y="1276350"/>
            <a:ext cx="7696201" cy="838200"/>
          </a:xfrm>
          <a:prstGeom prst="rect">
            <a:avLst/>
          </a:prstGeom>
        </p:spPr>
      </p:pic>
    </p:spTree>
    <p:extLst>
      <p:ext uri="{BB962C8B-B14F-4D97-AF65-F5344CB8AC3E}">
        <p14:creationId xmlns:p14="http://schemas.microsoft.com/office/powerpoint/2010/main" val="871225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33</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4" y="425450"/>
            <a:ext cx="11343751" cy="5689600"/>
          </a:xfrm>
          <a:prstGeom prst="rect">
            <a:avLst/>
          </a:prstGeom>
        </p:spPr>
      </p:pic>
    </p:spTree>
    <p:extLst>
      <p:ext uri="{BB962C8B-B14F-4D97-AF65-F5344CB8AC3E}">
        <p14:creationId xmlns:p14="http://schemas.microsoft.com/office/powerpoint/2010/main" val="113941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34</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77" y="425450"/>
            <a:ext cx="11733445" cy="5727700"/>
          </a:xfrm>
          <a:prstGeom prst="rect">
            <a:avLst/>
          </a:prstGeom>
        </p:spPr>
      </p:pic>
    </p:spTree>
    <p:extLst>
      <p:ext uri="{BB962C8B-B14F-4D97-AF65-F5344CB8AC3E}">
        <p14:creationId xmlns:p14="http://schemas.microsoft.com/office/powerpoint/2010/main" val="517848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35</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77" y="425450"/>
            <a:ext cx="11733445" cy="5727700"/>
          </a:xfrm>
          <a:prstGeom prst="rect">
            <a:avLst/>
          </a:prstGeom>
        </p:spPr>
      </p:pic>
    </p:spTree>
    <p:extLst>
      <p:ext uri="{BB962C8B-B14F-4D97-AF65-F5344CB8AC3E}">
        <p14:creationId xmlns:p14="http://schemas.microsoft.com/office/powerpoint/2010/main" val="1008282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36</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364388"/>
            <a:ext cx="11702434" cy="5712562"/>
          </a:xfrm>
          <a:prstGeom prst="rect">
            <a:avLst/>
          </a:prstGeom>
        </p:spPr>
      </p:pic>
    </p:spTree>
    <p:extLst>
      <p:ext uri="{BB962C8B-B14F-4D97-AF65-F5344CB8AC3E}">
        <p14:creationId xmlns:p14="http://schemas.microsoft.com/office/powerpoint/2010/main" val="1925879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37</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49" y="364388"/>
            <a:ext cx="11624385" cy="5674462"/>
          </a:xfrm>
          <a:prstGeom prst="rect">
            <a:avLst/>
          </a:prstGeom>
        </p:spPr>
      </p:pic>
    </p:spTree>
    <p:extLst>
      <p:ext uri="{BB962C8B-B14F-4D97-AF65-F5344CB8AC3E}">
        <p14:creationId xmlns:p14="http://schemas.microsoft.com/office/powerpoint/2010/main" val="1567916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38</a:t>
            </a:fld>
            <a:endParaRPr lang="pt-B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40588"/>
            <a:ext cx="11624385" cy="5674462"/>
          </a:xfrm>
          <a:prstGeom prst="rect">
            <a:avLst/>
          </a:prstGeom>
        </p:spPr>
      </p:pic>
    </p:spTree>
    <p:extLst>
      <p:ext uri="{BB962C8B-B14F-4D97-AF65-F5344CB8AC3E}">
        <p14:creationId xmlns:p14="http://schemas.microsoft.com/office/powerpoint/2010/main" val="22622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39</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83438"/>
            <a:ext cx="11468286" cy="5598262"/>
          </a:xfrm>
          <a:prstGeom prst="rect">
            <a:avLst/>
          </a:prstGeom>
        </p:spPr>
      </p:pic>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57" y="325069"/>
            <a:ext cx="11468286" cy="5598262"/>
          </a:xfrm>
          <a:prstGeom prst="rect">
            <a:avLst/>
          </a:prstGeom>
        </p:spPr>
      </p:pic>
    </p:spTree>
    <p:extLst>
      <p:ext uri="{BB962C8B-B14F-4D97-AF65-F5344CB8AC3E}">
        <p14:creationId xmlns:p14="http://schemas.microsoft.com/office/powerpoint/2010/main" val="1113267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a:t>
            </a:fld>
            <a:endParaRPr lang="pt-BR" dirty="0"/>
          </a:p>
        </p:txBody>
      </p:sp>
      <p:pic>
        <p:nvPicPr>
          <p:cNvPr id="3" name="Imagem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7800" y="975132"/>
            <a:ext cx="9296400" cy="5508978"/>
          </a:xfrm>
          <a:prstGeom prst="rect">
            <a:avLst/>
          </a:prstGeom>
        </p:spPr>
      </p:pic>
      <p:pic>
        <p:nvPicPr>
          <p:cNvPr id="4" name="Imagem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47750" y="281510"/>
            <a:ext cx="4972350" cy="580174"/>
          </a:xfrm>
          <a:prstGeom prst="rect">
            <a:avLst/>
          </a:prstGeom>
        </p:spPr>
      </p:pic>
      <p:pic>
        <p:nvPicPr>
          <p:cNvPr id="5" name="Imagem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34790" y="5833680"/>
            <a:ext cx="1313970" cy="571500"/>
          </a:xfrm>
          <a:prstGeom prst="rect">
            <a:avLst/>
          </a:prstGeom>
        </p:spPr>
      </p:pic>
    </p:spTree>
    <p:extLst>
      <p:ext uri="{BB962C8B-B14F-4D97-AF65-F5344CB8AC3E}">
        <p14:creationId xmlns:p14="http://schemas.microsoft.com/office/powerpoint/2010/main" val="9761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40</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49" y="402488"/>
            <a:ext cx="11624385" cy="5674462"/>
          </a:xfrm>
          <a:prstGeom prst="rect">
            <a:avLst/>
          </a:prstGeom>
        </p:spPr>
      </p:pic>
    </p:spTree>
    <p:extLst>
      <p:ext uri="{BB962C8B-B14F-4D97-AF65-F5344CB8AC3E}">
        <p14:creationId xmlns:p14="http://schemas.microsoft.com/office/powerpoint/2010/main" val="1325218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41</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520700"/>
            <a:ext cx="11616371" cy="5670550"/>
          </a:xfrm>
          <a:prstGeom prst="rect">
            <a:avLst/>
          </a:prstGeom>
        </p:spPr>
      </p:pic>
    </p:spTree>
    <p:extLst>
      <p:ext uri="{BB962C8B-B14F-4D97-AF65-F5344CB8AC3E}">
        <p14:creationId xmlns:p14="http://schemas.microsoft.com/office/powerpoint/2010/main" val="7074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42</a:t>
            </a:fld>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20" y="316594"/>
            <a:ext cx="10820400" cy="6040606"/>
          </a:xfrm>
          <a:prstGeom prst="rect">
            <a:avLst/>
          </a:prstGeom>
        </p:spPr>
      </p:pic>
    </p:spTree>
    <p:extLst>
      <p:ext uri="{BB962C8B-B14F-4D97-AF65-F5344CB8AC3E}">
        <p14:creationId xmlns:p14="http://schemas.microsoft.com/office/powerpoint/2010/main" val="118729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a:xfrm>
            <a:off x="9905880" y="6493320"/>
            <a:ext cx="2742840" cy="364680"/>
          </a:xfrm>
        </p:spPr>
        <p:txBody>
          <a:bodyPr/>
          <a:lstStyle/>
          <a:p>
            <a:pPr>
              <a:defRPr/>
            </a:pPr>
            <a:fld id="{92988B6A-50CA-45D6-921A-5D788D14E7A2}" type="slidenum">
              <a:rPr lang="pt-BR" smtClean="0"/>
              <a:pPr>
                <a:defRPr/>
              </a:pPr>
              <a:t>43</a:t>
            </a:fld>
            <a:endParaRPr lang="pt-BR" dirty="0"/>
          </a:p>
        </p:txBody>
      </p:sp>
      <p:graphicFrame>
        <p:nvGraphicFramePr>
          <p:cNvPr id="4" name="Diagrama 3"/>
          <p:cNvGraphicFramePr/>
          <p:nvPr>
            <p:extLst>
              <p:ext uri="{D42A27DB-BD31-4B8C-83A1-F6EECF244321}">
                <p14:modId xmlns:p14="http://schemas.microsoft.com/office/powerpoint/2010/main" val="104148074"/>
              </p:ext>
            </p:extLst>
          </p:nvPr>
        </p:nvGraphicFramePr>
        <p:xfrm>
          <a:off x="1631800" y="-164042"/>
          <a:ext cx="8928400" cy="5471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upo 31"/>
          <p:cNvGrpSpPr/>
          <p:nvPr/>
        </p:nvGrpSpPr>
        <p:grpSpPr>
          <a:xfrm>
            <a:off x="3448050" y="4982490"/>
            <a:ext cx="3085543" cy="1424464"/>
            <a:chOff x="1428750" y="4983691"/>
            <a:chExt cx="4667250" cy="1412956"/>
          </a:xfrm>
        </p:grpSpPr>
        <p:sp>
          <p:nvSpPr>
            <p:cNvPr id="5" name="Retângulo Arredondado 4"/>
            <p:cNvSpPr/>
            <p:nvPr/>
          </p:nvSpPr>
          <p:spPr>
            <a:xfrm>
              <a:off x="1447800" y="5364691"/>
              <a:ext cx="4648200" cy="2169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ágono 5"/>
            <p:cNvSpPr/>
            <p:nvPr/>
          </p:nvSpPr>
          <p:spPr>
            <a:xfrm>
              <a:off x="2108050" y="5364691"/>
              <a:ext cx="3684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ágono 6"/>
            <p:cNvSpPr/>
            <p:nvPr/>
          </p:nvSpPr>
          <p:spPr>
            <a:xfrm>
              <a:off x="2851000" y="5364691"/>
              <a:ext cx="5208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ângulo Arredondado 15"/>
            <p:cNvSpPr/>
            <p:nvPr/>
          </p:nvSpPr>
          <p:spPr>
            <a:xfrm>
              <a:off x="1447800" y="5787346"/>
              <a:ext cx="4648200" cy="2169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ágono 17"/>
            <p:cNvSpPr/>
            <p:nvPr/>
          </p:nvSpPr>
          <p:spPr>
            <a:xfrm>
              <a:off x="2851000" y="5787346"/>
              <a:ext cx="5208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ágono 18"/>
            <p:cNvSpPr/>
            <p:nvPr/>
          </p:nvSpPr>
          <p:spPr>
            <a:xfrm>
              <a:off x="3632050" y="5787346"/>
              <a:ext cx="99710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ágono 19"/>
            <p:cNvSpPr/>
            <p:nvPr/>
          </p:nvSpPr>
          <p:spPr>
            <a:xfrm>
              <a:off x="5448300" y="5787346"/>
              <a:ext cx="38100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ângulo Arredondado 20"/>
            <p:cNvSpPr/>
            <p:nvPr/>
          </p:nvSpPr>
          <p:spPr>
            <a:xfrm>
              <a:off x="1447800" y="6179688"/>
              <a:ext cx="4648200" cy="21695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ágono 21"/>
            <p:cNvSpPr/>
            <p:nvPr/>
          </p:nvSpPr>
          <p:spPr>
            <a:xfrm>
              <a:off x="2108050" y="6179688"/>
              <a:ext cx="3684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entágono 22"/>
            <p:cNvSpPr/>
            <p:nvPr/>
          </p:nvSpPr>
          <p:spPr>
            <a:xfrm>
              <a:off x="2851000" y="6179688"/>
              <a:ext cx="5208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ágono 23"/>
            <p:cNvSpPr/>
            <p:nvPr/>
          </p:nvSpPr>
          <p:spPr>
            <a:xfrm>
              <a:off x="3632050" y="6179688"/>
              <a:ext cx="99710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ângulo Arredondado 25"/>
            <p:cNvSpPr/>
            <p:nvPr/>
          </p:nvSpPr>
          <p:spPr>
            <a:xfrm>
              <a:off x="1428750" y="4983691"/>
              <a:ext cx="4648200" cy="2169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entágono 26"/>
            <p:cNvSpPr/>
            <p:nvPr/>
          </p:nvSpPr>
          <p:spPr>
            <a:xfrm>
              <a:off x="2089000" y="4983691"/>
              <a:ext cx="3684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entágono 27"/>
            <p:cNvSpPr/>
            <p:nvPr/>
          </p:nvSpPr>
          <p:spPr>
            <a:xfrm>
              <a:off x="2831950" y="4983691"/>
              <a:ext cx="52085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entágono 28"/>
            <p:cNvSpPr/>
            <p:nvPr/>
          </p:nvSpPr>
          <p:spPr>
            <a:xfrm>
              <a:off x="3613000" y="4983691"/>
              <a:ext cx="997100" cy="2169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Chave Esquerda 32"/>
          <p:cNvSpPr/>
          <p:nvPr/>
        </p:nvSpPr>
        <p:spPr>
          <a:xfrm>
            <a:off x="2476506" y="5012555"/>
            <a:ext cx="876300" cy="14129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CaixaDeTexto 33"/>
          <p:cNvSpPr txBox="1"/>
          <p:nvPr/>
        </p:nvSpPr>
        <p:spPr>
          <a:xfrm>
            <a:off x="158555" y="5493882"/>
            <a:ext cx="2394205" cy="400110"/>
          </a:xfrm>
          <a:prstGeom prst="rect">
            <a:avLst/>
          </a:prstGeom>
          <a:noFill/>
          <a:ln>
            <a:solidFill>
              <a:schemeClr val="tx1"/>
            </a:solidFill>
          </a:ln>
        </p:spPr>
        <p:txBody>
          <a:bodyPr wrap="square" rtlCol="0">
            <a:spAutoFit/>
          </a:bodyPr>
          <a:lstStyle/>
          <a:p>
            <a:r>
              <a:rPr lang="en-US" sz="2000" b="1" dirty="0"/>
              <a:t>Only </a:t>
            </a:r>
            <a:r>
              <a:rPr lang="en-US" sz="2000" b="1" dirty="0" err="1"/>
              <a:t>PacBio</a:t>
            </a:r>
            <a:r>
              <a:rPr lang="en-US" sz="2000" b="1" dirty="0"/>
              <a:t> Data</a:t>
            </a:r>
          </a:p>
        </p:txBody>
      </p:sp>
      <p:sp>
        <p:nvSpPr>
          <p:cNvPr id="39" name="Retângulo Arredondado 38"/>
          <p:cNvSpPr/>
          <p:nvPr/>
        </p:nvSpPr>
        <p:spPr>
          <a:xfrm>
            <a:off x="9695317" y="5963905"/>
            <a:ext cx="2272602" cy="18110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entágono 39"/>
          <p:cNvSpPr/>
          <p:nvPr/>
        </p:nvSpPr>
        <p:spPr>
          <a:xfrm>
            <a:off x="10381371" y="5963905"/>
            <a:ext cx="254654"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entágono 40"/>
          <p:cNvSpPr/>
          <p:nvPr/>
        </p:nvSpPr>
        <p:spPr>
          <a:xfrm>
            <a:off x="10763242" y="5963905"/>
            <a:ext cx="487503"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entágono 41"/>
          <p:cNvSpPr/>
          <p:nvPr/>
        </p:nvSpPr>
        <p:spPr>
          <a:xfrm>
            <a:off x="11651245" y="5963905"/>
            <a:ext cx="186279"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entágono 43"/>
          <p:cNvSpPr/>
          <p:nvPr/>
        </p:nvSpPr>
        <p:spPr>
          <a:xfrm>
            <a:off x="10006988" y="5963256"/>
            <a:ext cx="180143"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tângulo Arredondado 46"/>
          <p:cNvSpPr/>
          <p:nvPr/>
        </p:nvSpPr>
        <p:spPr>
          <a:xfrm>
            <a:off x="9686003" y="5293055"/>
            <a:ext cx="2272602" cy="1811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entágono 47"/>
          <p:cNvSpPr/>
          <p:nvPr/>
        </p:nvSpPr>
        <p:spPr>
          <a:xfrm>
            <a:off x="10008813" y="5293055"/>
            <a:ext cx="180143"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entágono 48"/>
          <p:cNvSpPr/>
          <p:nvPr/>
        </p:nvSpPr>
        <p:spPr>
          <a:xfrm>
            <a:off x="10372057" y="5293055"/>
            <a:ext cx="254654"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ágono 49"/>
          <p:cNvSpPr/>
          <p:nvPr/>
        </p:nvSpPr>
        <p:spPr>
          <a:xfrm>
            <a:off x="10753929" y="5293055"/>
            <a:ext cx="487503" cy="18110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upo 52"/>
          <p:cNvGrpSpPr/>
          <p:nvPr/>
        </p:nvGrpSpPr>
        <p:grpSpPr>
          <a:xfrm>
            <a:off x="6727833" y="5310331"/>
            <a:ext cx="2711248" cy="852187"/>
            <a:chOff x="8356450" y="5060729"/>
            <a:chExt cx="3638790" cy="1082494"/>
          </a:xfrm>
        </p:grpSpPr>
        <p:sp>
          <p:nvSpPr>
            <p:cNvPr id="54" name="Retângulo Arredondado 53"/>
            <p:cNvSpPr/>
            <p:nvPr/>
          </p:nvSpPr>
          <p:spPr>
            <a:xfrm>
              <a:off x="8371302" y="5464829"/>
              <a:ext cx="3623938" cy="23011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entágono 54"/>
            <p:cNvSpPr/>
            <p:nvPr/>
          </p:nvSpPr>
          <p:spPr>
            <a:xfrm>
              <a:off x="8886062" y="5464829"/>
              <a:ext cx="287260"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entágono 55"/>
            <p:cNvSpPr/>
            <p:nvPr/>
          </p:nvSpPr>
          <p:spPr>
            <a:xfrm>
              <a:off x="9465298" y="5464829"/>
              <a:ext cx="406077"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tângulo Arredondado 56"/>
            <p:cNvSpPr/>
            <p:nvPr/>
          </p:nvSpPr>
          <p:spPr>
            <a:xfrm>
              <a:off x="8371302" y="5913110"/>
              <a:ext cx="3623938" cy="23011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entágono 57"/>
            <p:cNvSpPr/>
            <p:nvPr/>
          </p:nvSpPr>
          <p:spPr>
            <a:xfrm>
              <a:off x="9465298" y="5913110"/>
              <a:ext cx="406077"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entágono 58"/>
            <p:cNvSpPr/>
            <p:nvPr/>
          </p:nvSpPr>
          <p:spPr>
            <a:xfrm>
              <a:off x="10074238" y="5913110"/>
              <a:ext cx="777382"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entágono 59"/>
            <p:cNvSpPr/>
            <p:nvPr/>
          </p:nvSpPr>
          <p:spPr>
            <a:xfrm>
              <a:off x="11490265" y="5913110"/>
              <a:ext cx="297044"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entágono 60"/>
            <p:cNvSpPr/>
            <p:nvPr/>
          </p:nvSpPr>
          <p:spPr>
            <a:xfrm>
              <a:off x="8868299" y="5912285"/>
              <a:ext cx="287260"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tângulo Arredondado 61"/>
            <p:cNvSpPr/>
            <p:nvPr/>
          </p:nvSpPr>
          <p:spPr>
            <a:xfrm>
              <a:off x="8356450" y="5060729"/>
              <a:ext cx="3623938" cy="23011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ntágono 62"/>
            <p:cNvSpPr/>
            <p:nvPr/>
          </p:nvSpPr>
          <p:spPr>
            <a:xfrm>
              <a:off x="8871209" y="5060729"/>
              <a:ext cx="287260"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ágono 63"/>
            <p:cNvSpPr/>
            <p:nvPr/>
          </p:nvSpPr>
          <p:spPr>
            <a:xfrm>
              <a:off x="9450445" y="5060729"/>
              <a:ext cx="406077"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entágono 64"/>
            <p:cNvSpPr/>
            <p:nvPr/>
          </p:nvSpPr>
          <p:spPr>
            <a:xfrm>
              <a:off x="10059386" y="5060729"/>
              <a:ext cx="777382" cy="2301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CaixaDeTexto 65"/>
          <p:cNvSpPr txBox="1"/>
          <p:nvPr/>
        </p:nvSpPr>
        <p:spPr>
          <a:xfrm>
            <a:off x="4140723" y="6406954"/>
            <a:ext cx="1536474" cy="369332"/>
          </a:xfrm>
          <a:prstGeom prst="rect">
            <a:avLst/>
          </a:prstGeom>
          <a:noFill/>
        </p:spPr>
        <p:txBody>
          <a:bodyPr wrap="square" rtlCol="0">
            <a:spAutoFit/>
          </a:bodyPr>
          <a:lstStyle/>
          <a:p>
            <a:r>
              <a:rPr lang="en-US"/>
              <a:t>Consensus</a:t>
            </a:r>
            <a:endParaRPr lang="en-US" dirty="0"/>
          </a:p>
        </p:txBody>
      </p:sp>
      <p:sp>
        <p:nvSpPr>
          <p:cNvPr id="67" name="CaixaDeTexto 66"/>
          <p:cNvSpPr txBox="1"/>
          <p:nvPr/>
        </p:nvSpPr>
        <p:spPr>
          <a:xfrm>
            <a:off x="7336481" y="6488668"/>
            <a:ext cx="1536474" cy="369332"/>
          </a:xfrm>
          <a:prstGeom prst="rect">
            <a:avLst/>
          </a:prstGeom>
          <a:noFill/>
        </p:spPr>
        <p:txBody>
          <a:bodyPr wrap="square" rtlCol="0">
            <a:spAutoFit/>
          </a:bodyPr>
          <a:lstStyle/>
          <a:p>
            <a:r>
              <a:rPr lang="en-US"/>
              <a:t>The largest</a:t>
            </a:r>
            <a:endParaRPr lang="en-US" dirty="0"/>
          </a:p>
        </p:txBody>
      </p:sp>
      <p:sp>
        <p:nvSpPr>
          <p:cNvPr id="68" name="CaixaDeTexto 67"/>
          <p:cNvSpPr txBox="1"/>
          <p:nvPr/>
        </p:nvSpPr>
        <p:spPr>
          <a:xfrm>
            <a:off x="10381371" y="6467766"/>
            <a:ext cx="1536474" cy="369332"/>
          </a:xfrm>
          <a:prstGeom prst="rect">
            <a:avLst/>
          </a:prstGeom>
          <a:noFill/>
        </p:spPr>
        <p:txBody>
          <a:bodyPr wrap="square" rtlCol="0">
            <a:spAutoFit/>
          </a:bodyPr>
          <a:lstStyle/>
          <a:p>
            <a:r>
              <a:rPr lang="en-US" dirty="0"/>
              <a:t>Present</a:t>
            </a:r>
          </a:p>
        </p:txBody>
      </p:sp>
      <p:sp>
        <p:nvSpPr>
          <p:cNvPr id="69" name="Multiplicar 68"/>
          <p:cNvSpPr/>
          <p:nvPr/>
        </p:nvSpPr>
        <p:spPr>
          <a:xfrm>
            <a:off x="3878262" y="4934836"/>
            <a:ext cx="2460137" cy="1656784"/>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ultiplicar 69"/>
          <p:cNvSpPr/>
          <p:nvPr/>
        </p:nvSpPr>
        <p:spPr>
          <a:xfrm>
            <a:off x="6993947" y="4919493"/>
            <a:ext cx="2460137" cy="1656784"/>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8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44</a:t>
            </a:fld>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1120378757"/>
              </p:ext>
            </p:extLst>
          </p:nvPr>
        </p:nvGraphicFramePr>
        <p:xfrm>
          <a:off x="431799" y="753533"/>
          <a:ext cx="11328401" cy="2987040"/>
        </p:xfrm>
        <a:graphic>
          <a:graphicData uri="http://schemas.openxmlformats.org/drawingml/2006/table">
            <a:tbl>
              <a:tblPr firstRow="1" bandRow="1">
                <a:tableStyleId>{5C22544A-7EE6-4342-B048-85BDC9FD1C3A}</a:tableStyleId>
              </a:tblPr>
              <a:tblGrid>
                <a:gridCol w="2607734">
                  <a:extLst>
                    <a:ext uri="{9D8B030D-6E8A-4147-A177-3AD203B41FA5}">
                      <a16:colId xmlns:a16="http://schemas.microsoft.com/office/drawing/2014/main" val="20000"/>
                    </a:ext>
                  </a:extLst>
                </a:gridCol>
                <a:gridCol w="907977">
                  <a:extLst>
                    <a:ext uri="{9D8B030D-6E8A-4147-A177-3AD203B41FA5}">
                      <a16:colId xmlns:a16="http://schemas.microsoft.com/office/drawing/2014/main" val="20001"/>
                    </a:ext>
                  </a:extLst>
                </a:gridCol>
                <a:gridCol w="1302115">
                  <a:extLst>
                    <a:ext uri="{9D8B030D-6E8A-4147-A177-3AD203B41FA5}">
                      <a16:colId xmlns:a16="http://schemas.microsoft.com/office/drawing/2014/main" val="20002"/>
                    </a:ext>
                  </a:extLst>
                </a:gridCol>
                <a:gridCol w="1302115">
                  <a:extLst>
                    <a:ext uri="{9D8B030D-6E8A-4147-A177-3AD203B41FA5}">
                      <a16:colId xmlns:a16="http://schemas.microsoft.com/office/drawing/2014/main" val="20003"/>
                    </a:ext>
                  </a:extLst>
                </a:gridCol>
                <a:gridCol w="1302115">
                  <a:extLst>
                    <a:ext uri="{9D8B030D-6E8A-4147-A177-3AD203B41FA5}">
                      <a16:colId xmlns:a16="http://schemas.microsoft.com/office/drawing/2014/main" val="20004"/>
                    </a:ext>
                  </a:extLst>
                </a:gridCol>
                <a:gridCol w="1302115">
                  <a:extLst>
                    <a:ext uri="{9D8B030D-6E8A-4147-A177-3AD203B41FA5}">
                      <a16:colId xmlns:a16="http://schemas.microsoft.com/office/drawing/2014/main" val="20005"/>
                    </a:ext>
                  </a:extLst>
                </a:gridCol>
                <a:gridCol w="1302115">
                  <a:extLst>
                    <a:ext uri="{9D8B030D-6E8A-4147-A177-3AD203B41FA5}">
                      <a16:colId xmlns:a16="http://schemas.microsoft.com/office/drawing/2014/main" val="20006"/>
                    </a:ext>
                  </a:extLst>
                </a:gridCol>
                <a:gridCol w="1302115">
                  <a:extLst>
                    <a:ext uri="{9D8B030D-6E8A-4147-A177-3AD203B41FA5}">
                      <a16:colId xmlns:a16="http://schemas.microsoft.com/office/drawing/2014/main" val="20007"/>
                    </a:ext>
                  </a:extLst>
                </a:gridCol>
              </a:tblGrid>
              <a:tr h="370840">
                <a:tc>
                  <a:txBody>
                    <a:bodyPr/>
                    <a:lstStyle/>
                    <a:p>
                      <a:pPr algn="ctr"/>
                      <a:r>
                        <a:rPr lang="en-US" sz="2000" dirty="0" err="1"/>
                        <a:t>Chrom</a:t>
                      </a:r>
                      <a:endParaRPr lang="en-US" sz="2000" dirty="0"/>
                    </a:p>
                  </a:txBody>
                  <a:tcPr marL="12700" marR="12700" marT="12700" marB="0" anchor="b"/>
                </a:tc>
                <a:tc>
                  <a:txBody>
                    <a:bodyPr/>
                    <a:lstStyle/>
                    <a:p>
                      <a:pPr algn="ctr"/>
                      <a:r>
                        <a:rPr lang="en-US" sz="2000" dirty="0"/>
                        <a:t>Start</a:t>
                      </a:r>
                    </a:p>
                  </a:txBody>
                  <a:tcPr marL="12700" marR="12700" marT="12700" marB="0" anchor="b"/>
                </a:tc>
                <a:tc>
                  <a:txBody>
                    <a:bodyPr/>
                    <a:lstStyle/>
                    <a:p>
                      <a:pPr algn="ctr"/>
                      <a:r>
                        <a:rPr lang="en-US" sz="2000" dirty="0"/>
                        <a:t>End</a:t>
                      </a:r>
                    </a:p>
                  </a:txBody>
                  <a:tcPr marL="12700" marR="12700" marT="12700" marB="0" anchor="b"/>
                </a:tc>
                <a:tc>
                  <a:txBody>
                    <a:bodyPr/>
                    <a:lstStyle/>
                    <a:p>
                      <a:pPr algn="ctr"/>
                      <a:r>
                        <a:rPr lang="en-US" sz="2000" dirty="0" err="1"/>
                        <a:t>Num</a:t>
                      </a:r>
                      <a:endParaRPr lang="en-US" sz="2000" dirty="0"/>
                    </a:p>
                  </a:txBody>
                  <a:tcPr marL="12700" marR="12700" marT="12700" marB="0" anchor="b"/>
                </a:tc>
                <a:tc>
                  <a:txBody>
                    <a:bodyPr/>
                    <a:lstStyle/>
                    <a:p>
                      <a:pPr algn="ctr"/>
                      <a:r>
                        <a:rPr lang="en-US" sz="2000" dirty="0"/>
                        <a:t>List</a:t>
                      </a:r>
                    </a:p>
                  </a:txBody>
                  <a:tcPr marL="12700" marR="12700" marT="12700" marB="0" anchor="b"/>
                </a:tc>
                <a:tc>
                  <a:txBody>
                    <a:bodyPr/>
                    <a:lstStyle/>
                    <a:p>
                      <a:pPr algn="ctr"/>
                      <a:r>
                        <a:rPr lang="en-US" sz="2000" dirty="0"/>
                        <a:t>P</a:t>
                      </a:r>
                    </a:p>
                  </a:txBody>
                  <a:tcPr/>
                </a:tc>
                <a:tc>
                  <a:txBody>
                    <a:bodyPr/>
                    <a:lstStyle/>
                    <a:p>
                      <a:pPr algn="ctr"/>
                      <a:r>
                        <a:rPr lang="en-US" sz="2000" dirty="0"/>
                        <a:t>G</a:t>
                      </a:r>
                    </a:p>
                  </a:txBody>
                  <a:tcPr/>
                </a:tc>
                <a:tc>
                  <a:txBody>
                    <a:bodyPr/>
                    <a:lstStyle/>
                    <a:p>
                      <a:pPr algn="ctr"/>
                      <a:r>
                        <a:rPr lang="en-US" sz="2000" dirty="0"/>
                        <a:t>S</a:t>
                      </a:r>
                    </a:p>
                  </a:txBody>
                  <a:tcPr/>
                </a:tc>
                <a:extLst>
                  <a:ext uri="{0D108BD9-81ED-4DB2-BD59-A6C34878D82A}">
                    <a16:rowId xmlns:a16="http://schemas.microsoft.com/office/drawing/2014/main" val="10000"/>
                  </a:ext>
                </a:extLst>
              </a:tr>
              <a:tr h="370840">
                <a:tc>
                  <a:txBody>
                    <a:bodyPr/>
                    <a:lstStyle/>
                    <a:p>
                      <a:pPr algn="l" fontAlgn="b"/>
                      <a:r>
                        <a:rPr lang="pt-BR" sz="1800" b="0" i="0" u="none" strike="noStrike" dirty="0">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fi-FI" sz="1800" b="0" i="0" u="none" strike="noStrike">
                          <a:solidFill>
                            <a:srgbClr val="000000"/>
                          </a:solidFill>
                          <a:effectLst/>
                          <a:latin typeface="Arial" charset="0"/>
                          <a:ea typeface="Arial" charset="0"/>
                          <a:cs typeface="Arial" charset="0"/>
                        </a:rPr>
                        <a:t>710249</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717695</a:t>
                      </a:r>
                    </a:p>
                  </a:txBody>
                  <a:tcPr marL="12700" marR="12700" marT="12700" marB="0" anchor="b"/>
                </a:tc>
                <a:tc>
                  <a:txBody>
                    <a:bodyPr/>
                    <a:lstStyle/>
                    <a:p>
                      <a:pPr algn="ctr" fontAlgn="b"/>
                      <a:r>
                        <a:rPr lang="pt-BR" sz="1800" b="0" i="0" u="none" strike="noStrike" dirty="0">
                          <a:solidFill>
                            <a:srgbClr val="000000"/>
                          </a:solidFill>
                          <a:effectLst/>
                          <a:latin typeface="Arial" charset="0"/>
                          <a:ea typeface="Arial" charset="0"/>
                          <a:cs typeface="Arial" charset="0"/>
                        </a:rPr>
                        <a:t>1</a:t>
                      </a:r>
                    </a:p>
                  </a:txBody>
                  <a:tcPr marL="12700" marR="12700" marT="12700" marB="0" anchor="b"/>
                </a:tc>
                <a:tc>
                  <a:txBody>
                    <a:bodyPr/>
                    <a:lstStyle/>
                    <a:p>
                      <a:pPr algn="ctr" fontAlgn="b"/>
                      <a:r>
                        <a:rPr lang="pt-BR" sz="1800" b="0" i="0" u="none" strike="noStrike" dirty="0" err="1">
                          <a:solidFill>
                            <a:srgbClr val="000000"/>
                          </a:solidFill>
                          <a:effectLst/>
                          <a:latin typeface="Arial" charset="0"/>
                          <a:ea typeface="Arial" charset="0"/>
                          <a:cs typeface="Arial" charset="0"/>
                        </a:rPr>
                        <a:t>G</a:t>
                      </a:r>
                      <a:endParaRPr lang="pt-BR" sz="1800" b="0" i="0" u="none" strike="noStrike" dirty="0">
                        <a:solidFill>
                          <a:srgbClr val="000000"/>
                        </a:solidFill>
                        <a:effectLst/>
                        <a:latin typeface="Arial" charset="0"/>
                        <a:ea typeface="Arial" charset="0"/>
                        <a:cs typeface="Arial" charset="0"/>
                      </a:endParaRPr>
                    </a:p>
                  </a:txBody>
                  <a:tcPr marL="12700" marR="12700" marT="12700" marB="0" anchor="b"/>
                </a:tc>
                <a:tc>
                  <a:txBody>
                    <a:bodyPr/>
                    <a:lstStyle/>
                    <a:p>
                      <a:pPr algn="ctr"/>
                      <a:r>
                        <a:rPr lang="en-US" sz="1800" dirty="0">
                          <a:latin typeface="Arial" charset="0"/>
                          <a:ea typeface="Arial" charset="0"/>
                          <a:cs typeface="Arial" charset="0"/>
                        </a:rPr>
                        <a:t>0</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0</a:t>
                      </a:r>
                    </a:p>
                  </a:txBody>
                  <a:tcPr/>
                </a:tc>
                <a:extLst>
                  <a:ext uri="{0D108BD9-81ED-4DB2-BD59-A6C34878D82A}">
                    <a16:rowId xmlns:a16="http://schemas.microsoft.com/office/drawing/2014/main" val="10001"/>
                  </a:ext>
                </a:extLst>
              </a:tr>
              <a:tr h="37084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717695</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727516</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3</a:t>
                      </a:r>
                    </a:p>
                  </a:txBody>
                  <a:tcPr marL="12700" marR="12700" marT="12700" marB="0" anchor="b"/>
                </a:tc>
                <a:tc>
                  <a:txBody>
                    <a:bodyPr/>
                    <a:lstStyle/>
                    <a:p>
                      <a:pPr algn="ctr" fontAlgn="b"/>
                      <a:r>
                        <a:rPr lang="hu-HU" sz="1800" b="0" i="0" u="none" strike="noStrike">
                          <a:solidFill>
                            <a:srgbClr val="000000"/>
                          </a:solidFill>
                          <a:effectLst/>
                          <a:latin typeface="Arial" charset="0"/>
                          <a:ea typeface="Arial" charset="0"/>
                          <a:cs typeface="Arial" charset="0"/>
                        </a:rPr>
                        <a:t>P,G,S</a:t>
                      </a:r>
                    </a:p>
                  </a:txBody>
                  <a:tcPr marL="12700" marR="12700" marT="12700" marB="0" anchor="b"/>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extLst>
                  <a:ext uri="{0D108BD9-81ED-4DB2-BD59-A6C34878D82A}">
                    <a16:rowId xmlns:a16="http://schemas.microsoft.com/office/drawing/2014/main" val="10002"/>
                  </a:ext>
                </a:extLst>
              </a:tr>
              <a:tr h="37084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727516</a:t>
                      </a:r>
                    </a:p>
                  </a:txBody>
                  <a:tcPr marL="12700" marR="12700" marT="12700" marB="0" anchor="b"/>
                </a:tc>
                <a:tc>
                  <a:txBody>
                    <a:bodyPr/>
                    <a:lstStyle/>
                    <a:p>
                      <a:pPr algn="ctr" fontAlgn="b"/>
                      <a:r>
                        <a:rPr lang="cs-CZ" sz="1800" b="0" i="0" u="none" strike="noStrike">
                          <a:solidFill>
                            <a:srgbClr val="000000"/>
                          </a:solidFill>
                          <a:effectLst/>
                          <a:latin typeface="Arial" charset="0"/>
                          <a:ea typeface="Arial" charset="0"/>
                          <a:cs typeface="Arial" charset="0"/>
                        </a:rPr>
                        <a:t>756118</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1</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G</a:t>
                      </a:r>
                    </a:p>
                  </a:txBody>
                  <a:tcPr marL="12700" marR="12700" marT="12700" marB="0" anchor="b"/>
                </a:tc>
                <a:tc>
                  <a:txBody>
                    <a:bodyPr/>
                    <a:lstStyle/>
                    <a:p>
                      <a:pPr algn="ctr"/>
                      <a:r>
                        <a:rPr lang="en-US" sz="1800" dirty="0">
                          <a:latin typeface="Arial" charset="0"/>
                          <a:ea typeface="Arial" charset="0"/>
                          <a:cs typeface="Arial" charset="0"/>
                        </a:rPr>
                        <a:t>0</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0</a:t>
                      </a:r>
                    </a:p>
                  </a:txBody>
                  <a:tcPr/>
                </a:tc>
                <a:extLst>
                  <a:ext uri="{0D108BD9-81ED-4DB2-BD59-A6C34878D82A}">
                    <a16:rowId xmlns:a16="http://schemas.microsoft.com/office/drawing/2014/main" val="10003"/>
                  </a:ext>
                </a:extLst>
              </a:tr>
              <a:tr h="37084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cs-CZ" sz="1800" b="0" i="0" u="none" strike="noStrike">
                          <a:solidFill>
                            <a:srgbClr val="000000"/>
                          </a:solidFill>
                          <a:effectLst/>
                          <a:latin typeface="Arial" charset="0"/>
                          <a:ea typeface="Arial" charset="0"/>
                          <a:cs typeface="Arial" charset="0"/>
                        </a:rPr>
                        <a:t>756118</a:t>
                      </a:r>
                    </a:p>
                  </a:txBody>
                  <a:tcPr marL="12700" marR="12700" marT="12700" marB="0" anchor="b"/>
                </a:tc>
                <a:tc>
                  <a:txBody>
                    <a:bodyPr/>
                    <a:lstStyle/>
                    <a:p>
                      <a:pPr algn="ctr" fontAlgn="b"/>
                      <a:r>
                        <a:rPr lang="fi-FI" sz="1800" b="0" i="0" u="none" strike="noStrike">
                          <a:solidFill>
                            <a:srgbClr val="000000"/>
                          </a:solidFill>
                          <a:effectLst/>
                          <a:latin typeface="Arial" charset="0"/>
                          <a:ea typeface="Arial" charset="0"/>
                          <a:cs typeface="Arial" charset="0"/>
                        </a:rPr>
                        <a:t>787617</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3</a:t>
                      </a:r>
                    </a:p>
                  </a:txBody>
                  <a:tcPr marL="12700" marR="12700" marT="12700" marB="0" anchor="b"/>
                </a:tc>
                <a:tc>
                  <a:txBody>
                    <a:bodyPr/>
                    <a:lstStyle/>
                    <a:p>
                      <a:pPr algn="ctr" fontAlgn="b"/>
                      <a:r>
                        <a:rPr lang="hu-HU" sz="1800" b="0" i="0" u="none" strike="noStrike">
                          <a:solidFill>
                            <a:srgbClr val="000000"/>
                          </a:solidFill>
                          <a:effectLst/>
                          <a:latin typeface="Arial" charset="0"/>
                          <a:ea typeface="Arial" charset="0"/>
                          <a:cs typeface="Arial" charset="0"/>
                        </a:rPr>
                        <a:t>P,G,S</a:t>
                      </a:r>
                    </a:p>
                  </a:txBody>
                  <a:tcPr marL="12700" marR="12700" marT="12700" marB="0" anchor="b"/>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extLst>
                  <a:ext uri="{0D108BD9-81ED-4DB2-BD59-A6C34878D82A}">
                    <a16:rowId xmlns:a16="http://schemas.microsoft.com/office/drawing/2014/main" val="10004"/>
                  </a:ext>
                </a:extLst>
              </a:tr>
              <a:tr h="37084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fi-FI" sz="1800" b="0" i="0" u="none" strike="noStrike">
                          <a:solidFill>
                            <a:srgbClr val="000000"/>
                          </a:solidFill>
                          <a:effectLst/>
                          <a:latin typeface="Arial" charset="0"/>
                          <a:ea typeface="Arial" charset="0"/>
                          <a:cs typeface="Arial" charset="0"/>
                        </a:rPr>
                        <a:t>787617</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791605</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1</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G</a:t>
                      </a:r>
                    </a:p>
                  </a:txBody>
                  <a:tcPr marL="12700" marR="12700" marT="12700" marB="0" anchor="b"/>
                </a:tc>
                <a:tc>
                  <a:txBody>
                    <a:bodyPr/>
                    <a:lstStyle/>
                    <a:p>
                      <a:pPr algn="ctr"/>
                      <a:r>
                        <a:rPr lang="en-US" sz="1800" dirty="0">
                          <a:latin typeface="Arial" charset="0"/>
                          <a:ea typeface="Arial" charset="0"/>
                          <a:cs typeface="Arial" charset="0"/>
                        </a:rPr>
                        <a:t>0</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0</a:t>
                      </a:r>
                    </a:p>
                  </a:txBody>
                  <a:tcPr/>
                </a:tc>
                <a:extLst>
                  <a:ext uri="{0D108BD9-81ED-4DB2-BD59-A6C34878D82A}">
                    <a16:rowId xmlns:a16="http://schemas.microsoft.com/office/drawing/2014/main" val="10005"/>
                  </a:ext>
                </a:extLst>
              </a:tr>
              <a:tr h="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791605</a:t>
                      </a:r>
                    </a:p>
                  </a:txBody>
                  <a:tcPr marL="12700" marR="12700" marT="12700" marB="0" anchor="b"/>
                </a:tc>
                <a:tc>
                  <a:txBody>
                    <a:bodyPr/>
                    <a:lstStyle/>
                    <a:p>
                      <a:pPr algn="ctr" fontAlgn="b"/>
                      <a:r>
                        <a:rPr lang="cs-CZ" sz="1800" b="0" i="0" u="none" strike="noStrike">
                          <a:solidFill>
                            <a:srgbClr val="000000"/>
                          </a:solidFill>
                          <a:effectLst/>
                          <a:latin typeface="Arial" charset="0"/>
                          <a:ea typeface="Arial" charset="0"/>
                          <a:cs typeface="Arial" charset="0"/>
                        </a:rPr>
                        <a:t>819761</a:t>
                      </a:r>
                    </a:p>
                  </a:txBody>
                  <a:tcPr marL="12700" marR="12700" marT="12700" marB="0" anchor="b"/>
                </a:tc>
                <a:tc>
                  <a:txBody>
                    <a:bodyPr/>
                    <a:lstStyle/>
                    <a:p>
                      <a:pPr algn="ctr" fontAlgn="b"/>
                      <a:r>
                        <a:rPr lang="pt-BR" sz="1800" b="0" i="0" u="none" strike="noStrike">
                          <a:solidFill>
                            <a:srgbClr val="000000"/>
                          </a:solidFill>
                          <a:effectLst/>
                          <a:latin typeface="Arial" charset="0"/>
                          <a:ea typeface="Arial" charset="0"/>
                          <a:cs typeface="Arial" charset="0"/>
                        </a:rPr>
                        <a:t>3</a:t>
                      </a:r>
                    </a:p>
                  </a:txBody>
                  <a:tcPr marL="12700" marR="12700" marT="12700" marB="0" anchor="b"/>
                </a:tc>
                <a:tc>
                  <a:txBody>
                    <a:bodyPr/>
                    <a:lstStyle/>
                    <a:p>
                      <a:pPr algn="ctr" fontAlgn="b"/>
                      <a:r>
                        <a:rPr lang="hu-HU" sz="1800" b="0" i="0" u="none" strike="noStrike">
                          <a:solidFill>
                            <a:srgbClr val="000000"/>
                          </a:solidFill>
                          <a:effectLst/>
                          <a:latin typeface="Arial" charset="0"/>
                          <a:ea typeface="Arial" charset="0"/>
                          <a:cs typeface="Arial" charset="0"/>
                        </a:rPr>
                        <a:t>P,G,S</a:t>
                      </a:r>
                    </a:p>
                  </a:txBody>
                  <a:tcPr marL="12700" marR="12700" marT="12700" marB="0" anchor="b"/>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extLst>
                  <a:ext uri="{0D108BD9-81ED-4DB2-BD59-A6C34878D82A}">
                    <a16:rowId xmlns:a16="http://schemas.microsoft.com/office/drawing/2014/main" val="10006"/>
                  </a:ext>
                </a:extLst>
              </a:tr>
              <a:tr h="370840">
                <a:tc>
                  <a:txBody>
                    <a:bodyPr/>
                    <a:lstStyle/>
                    <a:p>
                      <a:pPr algn="l" fontAlgn="b"/>
                      <a:r>
                        <a:rPr lang="pt-BR" sz="1800" b="0" i="0" u="none" strike="noStrike">
                          <a:solidFill>
                            <a:srgbClr val="000000"/>
                          </a:solidFill>
                          <a:effectLst/>
                          <a:latin typeface="Arial" charset="0"/>
                          <a:ea typeface="Arial" charset="0"/>
                          <a:cs typeface="Arial" charset="0"/>
                        </a:rPr>
                        <a:t>Schisto_mansoni.Chr_6</a:t>
                      </a:r>
                    </a:p>
                  </a:txBody>
                  <a:tcPr marL="12700" marR="12700" marT="12700" marB="0" anchor="b"/>
                </a:tc>
                <a:tc>
                  <a:txBody>
                    <a:bodyPr/>
                    <a:lstStyle/>
                    <a:p>
                      <a:pPr algn="ctr" fontAlgn="b"/>
                      <a:r>
                        <a:rPr lang="cs-CZ" sz="1800" b="0" i="0" u="none" strike="noStrike">
                          <a:solidFill>
                            <a:srgbClr val="000000"/>
                          </a:solidFill>
                          <a:effectLst/>
                          <a:latin typeface="Arial" charset="0"/>
                          <a:ea typeface="Arial" charset="0"/>
                          <a:cs typeface="Arial" charset="0"/>
                        </a:rPr>
                        <a:t>819761</a:t>
                      </a:r>
                    </a:p>
                  </a:txBody>
                  <a:tcPr marL="12700" marR="12700" marT="12700" marB="0" anchor="b"/>
                </a:tc>
                <a:tc>
                  <a:txBody>
                    <a:bodyPr/>
                    <a:lstStyle/>
                    <a:p>
                      <a:pPr algn="ctr" fontAlgn="b"/>
                      <a:r>
                        <a:rPr lang="cs-CZ" sz="1800" b="0" i="0" u="none" strike="noStrike">
                          <a:solidFill>
                            <a:srgbClr val="000000"/>
                          </a:solidFill>
                          <a:effectLst/>
                          <a:latin typeface="Arial" charset="0"/>
                          <a:ea typeface="Arial" charset="0"/>
                          <a:cs typeface="Arial" charset="0"/>
                        </a:rPr>
                        <a:t>819767</a:t>
                      </a:r>
                    </a:p>
                  </a:txBody>
                  <a:tcPr marL="12700" marR="12700" marT="12700" marB="0" anchor="b"/>
                </a:tc>
                <a:tc>
                  <a:txBody>
                    <a:bodyPr/>
                    <a:lstStyle/>
                    <a:p>
                      <a:pPr algn="ctr" fontAlgn="b"/>
                      <a:r>
                        <a:rPr lang="is-IS" sz="1800" b="0" i="0" u="none" strike="noStrike">
                          <a:solidFill>
                            <a:srgbClr val="000000"/>
                          </a:solidFill>
                          <a:effectLst/>
                          <a:latin typeface="Arial" charset="0"/>
                          <a:ea typeface="Arial" charset="0"/>
                          <a:cs typeface="Arial" charset="0"/>
                        </a:rPr>
                        <a:t>2</a:t>
                      </a:r>
                    </a:p>
                  </a:txBody>
                  <a:tcPr marL="12700" marR="12700" marT="12700" marB="0" anchor="b"/>
                </a:tc>
                <a:tc>
                  <a:txBody>
                    <a:bodyPr/>
                    <a:lstStyle/>
                    <a:p>
                      <a:pPr algn="ctr" fontAlgn="b"/>
                      <a:r>
                        <a:rPr lang="hu-HU" sz="1800" b="0" i="0" u="none" strike="noStrike" dirty="0">
                          <a:solidFill>
                            <a:srgbClr val="000000"/>
                          </a:solidFill>
                          <a:effectLst/>
                          <a:latin typeface="Arial" charset="0"/>
                          <a:ea typeface="Arial" charset="0"/>
                          <a:cs typeface="Arial" charset="0"/>
                        </a:rPr>
                        <a:t>P,G</a:t>
                      </a:r>
                    </a:p>
                  </a:txBody>
                  <a:tcPr marL="12700" marR="12700" marT="12700" marB="0" anchor="b"/>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1</a:t>
                      </a:r>
                    </a:p>
                  </a:txBody>
                  <a:tcPr/>
                </a:tc>
                <a:tc>
                  <a:txBody>
                    <a:bodyPr/>
                    <a:lstStyle/>
                    <a:p>
                      <a:pPr algn="ctr"/>
                      <a:r>
                        <a:rPr lang="en-US" sz="1800" dirty="0">
                          <a:latin typeface="Arial" charset="0"/>
                          <a:ea typeface="Arial" charset="0"/>
                          <a:cs typeface="Arial" charset="0"/>
                        </a:rPr>
                        <a:t>0</a:t>
                      </a:r>
                    </a:p>
                  </a:txBody>
                  <a:tcPr/>
                </a:tc>
                <a:extLst>
                  <a:ext uri="{0D108BD9-81ED-4DB2-BD59-A6C34878D82A}">
                    <a16:rowId xmlns:a16="http://schemas.microsoft.com/office/drawing/2014/main" val="10007"/>
                  </a:ext>
                </a:extLst>
              </a:tr>
            </a:tbl>
          </a:graphicData>
        </a:graphic>
      </p:graphicFrame>
      <p:sp>
        <p:nvSpPr>
          <p:cNvPr id="6" name="Retângulo 5"/>
          <p:cNvSpPr/>
          <p:nvPr/>
        </p:nvSpPr>
        <p:spPr>
          <a:xfrm>
            <a:off x="5249333" y="753533"/>
            <a:ext cx="1337734" cy="298704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p:cNvSpPr txBox="1"/>
          <p:nvPr/>
        </p:nvSpPr>
        <p:spPr>
          <a:xfrm>
            <a:off x="166285" y="3963678"/>
            <a:ext cx="3234267" cy="923330"/>
          </a:xfrm>
          <a:prstGeom prst="rect">
            <a:avLst/>
          </a:prstGeom>
          <a:noFill/>
        </p:spPr>
        <p:txBody>
          <a:bodyPr wrap="square" rtlCol="0">
            <a:spAutoFit/>
          </a:bodyPr>
          <a:lstStyle/>
          <a:p>
            <a:r>
              <a:rPr lang="en-US" dirty="0"/>
              <a:t>3 = Concordance 3 ------</a:t>
            </a:r>
            <a:r>
              <a:rPr lang="en-US" dirty="0">
                <a:sym typeface="Wingdings"/>
              </a:rPr>
              <a:t> &gt; ok</a:t>
            </a:r>
          </a:p>
          <a:p>
            <a:r>
              <a:rPr lang="en-US" dirty="0">
                <a:sym typeface="Wingdings"/>
              </a:rPr>
              <a:t>2 = Concordance 2 ------ &gt; ok</a:t>
            </a:r>
          </a:p>
          <a:p>
            <a:r>
              <a:rPr lang="en-US" dirty="0">
                <a:sym typeface="Wingdings"/>
              </a:rPr>
              <a:t>1 = Singleton 1 </a:t>
            </a:r>
            <a:endParaRPr lang="en-US" dirty="0"/>
          </a:p>
        </p:txBody>
      </p:sp>
      <p:sp>
        <p:nvSpPr>
          <p:cNvPr id="8" name="CaixaDeTexto 7"/>
          <p:cNvSpPr txBox="1"/>
          <p:nvPr/>
        </p:nvSpPr>
        <p:spPr>
          <a:xfrm>
            <a:off x="8477701" y="4887008"/>
            <a:ext cx="3530601" cy="923330"/>
          </a:xfrm>
          <a:prstGeom prst="rect">
            <a:avLst/>
          </a:prstGeom>
          <a:noFill/>
          <a:ln>
            <a:solidFill>
              <a:schemeClr val="tx2"/>
            </a:solidFill>
          </a:ln>
        </p:spPr>
        <p:txBody>
          <a:bodyPr wrap="square" rtlCol="0">
            <a:spAutoFit/>
          </a:bodyPr>
          <a:lstStyle/>
          <a:p>
            <a:pPr algn="just"/>
            <a:r>
              <a:rPr lang="en-US" dirty="0"/>
              <a:t>P = </a:t>
            </a:r>
            <a:r>
              <a:rPr lang="en-US" dirty="0" err="1"/>
              <a:t>PacBio</a:t>
            </a:r>
            <a:r>
              <a:rPr lang="en-US" dirty="0"/>
              <a:t> </a:t>
            </a:r>
          </a:p>
          <a:p>
            <a:pPr algn="just"/>
            <a:r>
              <a:rPr lang="en-US" dirty="0"/>
              <a:t>G = </a:t>
            </a:r>
            <a:r>
              <a:rPr lang="en-US" dirty="0" err="1"/>
              <a:t>Gmap</a:t>
            </a:r>
            <a:r>
              <a:rPr lang="en-US" dirty="0"/>
              <a:t> </a:t>
            </a:r>
            <a:r>
              <a:rPr lang="en-US" dirty="0" err="1"/>
              <a:t>PacBio</a:t>
            </a:r>
            <a:r>
              <a:rPr lang="en-US" dirty="0"/>
              <a:t> </a:t>
            </a:r>
            <a:r>
              <a:rPr lang="en-US" dirty="0" err="1"/>
              <a:t>Prooveread</a:t>
            </a:r>
            <a:endParaRPr lang="en-US" dirty="0"/>
          </a:p>
          <a:p>
            <a:pPr algn="just"/>
            <a:r>
              <a:rPr lang="en-US" dirty="0"/>
              <a:t>S = Star </a:t>
            </a:r>
            <a:r>
              <a:rPr lang="en-US" dirty="0" err="1"/>
              <a:t>PacBio</a:t>
            </a:r>
            <a:r>
              <a:rPr lang="en-US" dirty="0"/>
              <a:t> </a:t>
            </a:r>
            <a:r>
              <a:rPr lang="en-US" dirty="0" err="1"/>
              <a:t>Proovread</a:t>
            </a:r>
            <a:endParaRPr lang="en-US" dirty="0"/>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552" y="3390440"/>
            <a:ext cx="5035296" cy="2993136"/>
          </a:xfrm>
          <a:prstGeom prst="rect">
            <a:avLst/>
          </a:prstGeom>
        </p:spPr>
      </p:pic>
      <p:sp>
        <p:nvSpPr>
          <p:cNvPr id="10" name="CaixaDeTexto 9"/>
          <p:cNvSpPr txBox="1"/>
          <p:nvPr/>
        </p:nvSpPr>
        <p:spPr>
          <a:xfrm>
            <a:off x="4826000" y="161096"/>
            <a:ext cx="6062133" cy="369332"/>
          </a:xfrm>
          <a:prstGeom prst="rect">
            <a:avLst/>
          </a:prstGeom>
          <a:noFill/>
        </p:spPr>
        <p:txBody>
          <a:bodyPr wrap="square" rtlCol="0">
            <a:spAutoFit/>
          </a:bodyPr>
          <a:lstStyle/>
          <a:p>
            <a:r>
              <a:rPr lang="en-US" b="1" dirty="0" err="1"/>
              <a:t>BedTools</a:t>
            </a:r>
            <a:r>
              <a:rPr lang="en-US" b="1" dirty="0"/>
              <a:t> </a:t>
            </a:r>
            <a:r>
              <a:rPr lang="en-US" b="1" dirty="0" err="1"/>
              <a:t>multiIntersectBed</a:t>
            </a:r>
            <a:r>
              <a:rPr lang="en-US" b="1" dirty="0"/>
              <a:t> </a:t>
            </a:r>
          </a:p>
        </p:txBody>
      </p:sp>
    </p:spTree>
    <p:extLst>
      <p:ext uri="{BB962C8B-B14F-4D97-AF65-F5344CB8AC3E}">
        <p14:creationId xmlns:p14="http://schemas.microsoft.com/office/powerpoint/2010/main" val="20316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45</a:t>
            </a:fld>
            <a:endParaRPr lang="pt-BR" dirty="0"/>
          </a:p>
        </p:txBody>
      </p:sp>
      <p:sp>
        <p:nvSpPr>
          <p:cNvPr id="3" name="Retângulo 2"/>
          <p:cNvSpPr/>
          <p:nvPr/>
        </p:nvSpPr>
        <p:spPr>
          <a:xfrm>
            <a:off x="1695450" y="724585"/>
            <a:ext cx="9505950" cy="369332"/>
          </a:xfrm>
          <a:prstGeom prst="rect">
            <a:avLst/>
          </a:prstGeom>
        </p:spPr>
        <p:txBody>
          <a:bodyPr wrap="square">
            <a:spAutoFit/>
          </a:bodyPr>
          <a:lstStyle/>
          <a:p>
            <a:pPr lvl="0"/>
            <a:r>
              <a:rPr lang="pt-BR" b="1" dirty="0" err="1"/>
              <a:t>Step</a:t>
            </a:r>
            <a:r>
              <a:rPr lang="pt-BR" b="1" dirty="0"/>
              <a:t> 2: </a:t>
            </a:r>
            <a:r>
              <a:rPr lang="pt-BR" dirty="0" err="1"/>
              <a:t>Re-annotation</a:t>
            </a:r>
            <a:endParaRPr lang="pt-BR" dirty="0"/>
          </a:p>
        </p:txBody>
      </p:sp>
      <p:sp>
        <p:nvSpPr>
          <p:cNvPr id="4" name="CaixaDeTexto 3"/>
          <p:cNvSpPr txBox="1"/>
          <p:nvPr/>
        </p:nvSpPr>
        <p:spPr>
          <a:xfrm>
            <a:off x="952500" y="1562100"/>
            <a:ext cx="10400820" cy="1477328"/>
          </a:xfrm>
          <a:prstGeom prst="rect">
            <a:avLst/>
          </a:prstGeom>
          <a:noFill/>
        </p:spPr>
        <p:txBody>
          <a:bodyPr wrap="square" rtlCol="0">
            <a:spAutoFit/>
          </a:bodyPr>
          <a:lstStyle/>
          <a:p>
            <a:r>
              <a:rPr lang="en-US" dirty="0" err="1"/>
              <a:t>RNASeq</a:t>
            </a:r>
            <a:r>
              <a:rPr lang="en-US" dirty="0"/>
              <a:t> data = Illumina and </a:t>
            </a:r>
            <a:r>
              <a:rPr lang="en-US" dirty="0" err="1"/>
              <a:t>PacBio</a:t>
            </a:r>
            <a:endParaRPr lang="en-US" dirty="0"/>
          </a:p>
          <a:p>
            <a:endParaRPr lang="en-US" dirty="0"/>
          </a:p>
          <a:p>
            <a:r>
              <a:rPr lang="en-US" dirty="0"/>
              <a:t>ESTs = Sanger</a:t>
            </a:r>
          </a:p>
          <a:p>
            <a:endParaRPr lang="en-US" dirty="0"/>
          </a:p>
          <a:p>
            <a:endParaRPr lang="en-US" dirty="0"/>
          </a:p>
        </p:txBody>
      </p:sp>
    </p:spTree>
    <p:extLst>
      <p:ext uri="{BB962C8B-B14F-4D97-AF65-F5344CB8AC3E}">
        <p14:creationId xmlns:p14="http://schemas.microsoft.com/office/powerpoint/2010/main" val="177947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5</a:t>
            </a:fld>
            <a:endParaRPr lang="pt-BR" dirty="0"/>
          </a:p>
        </p:txBody>
      </p:sp>
      <p:pic>
        <p:nvPicPr>
          <p:cNvPr id="3" name="Imagem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05000" y="449763"/>
            <a:ext cx="8934450" cy="5757504"/>
          </a:xfrm>
          <a:prstGeom prst="rect">
            <a:avLst/>
          </a:prstGeom>
        </p:spPr>
      </p:pic>
      <p:pic>
        <p:nvPicPr>
          <p:cNvPr id="4" name="Imagem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71950" y="323850"/>
            <a:ext cx="5809950" cy="287838"/>
          </a:xfrm>
          <a:prstGeom prst="rect">
            <a:avLst/>
          </a:prstGeom>
        </p:spPr>
      </p:pic>
      <p:pic>
        <p:nvPicPr>
          <p:cNvPr id="5" name="Imagem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829800" y="5727984"/>
            <a:ext cx="1313970" cy="571500"/>
          </a:xfrm>
          <a:prstGeom prst="rect">
            <a:avLst/>
          </a:prstGeom>
        </p:spPr>
      </p:pic>
      <p:pic>
        <p:nvPicPr>
          <p:cNvPr id="6" name="Imagem 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313156" y="737601"/>
            <a:ext cx="2383544" cy="519699"/>
          </a:xfrm>
          <a:prstGeom prst="rect">
            <a:avLst/>
          </a:prstGeom>
        </p:spPr>
      </p:pic>
    </p:spTree>
    <p:extLst>
      <p:ext uri="{BB962C8B-B14F-4D97-AF65-F5344CB8AC3E}">
        <p14:creationId xmlns:p14="http://schemas.microsoft.com/office/powerpoint/2010/main" val="106510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6</a:t>
            </a:fld>
            <a:endParaRPr lang="pt-BR" dirty="0"/>
          </a:p>
        </p:txBody>
      </p:sp>
      <p:pic>
        <p:nvPicPr>
          <p:cNvPr id="3" name="Imagem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72814" y="155867"/>
            <a:ext cx="9214338" cy="5936666"/>
          </a:xfrm>
          <a:prstGeom prst="rect">
            <a:avLst/>
          </a:prstGeom>
        </p:spPr>
      </p:pic>
      <p:pic>
        <p:nvPicPr>
          <p:cNvPr id="4" name="Imagem 3"/>
          <p:cNvPicPr>
            <a:picLocks noChangeAspect="1"/>
          </p:cNvPicPr>
          <p:nvPr/>
        </p:nvPicPr>
        <p:blipFill rotWithShape="1">
          <a:blip r:embed="rId4" cstate="print">
            <a:extLst>
              <a:ext uri="{28A0092B-C50C-407E-A947-70E740481C1C}">
                <a14:useLocalDpi xmlns:a14="http://schemas.microsoft.com/office/drawing/2010/main"/>
              </a:ext>
            </a:extLst>
          </a:blip>
          <a:srcRect b="44218"/>
          <a:stretch/>
        </p:blipFill>
        <p:spPr>
          <a:xfrm>
            <a:off x="209550" y="5091414"/>
            <a:ext cx="3817289" cy="1301398"/>
          </a:xfrm>
          <a:prstGeom prst="rect">
            <a:avLst/>
          </a:prstGeom>
        </p:spPr>
      </p:pic>
      <p:sp>
        <p:nvSpPr>
          <p:cNvPr id="5" name="Retângulo 4"/>
          <p:cNvSpPr/>
          <p:nvPr/>
        </p:nvSpPr>
        <p:spPr>
          <a:xfrm>
            <a:off x="2606040" y="2849880"/>
            <a:ext cx="2057400" cy="548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xaDeTexto 5"/>
          <p:cNvSpPr txBox="1"/>
          <p:nvPr/>
        </p:nvSpPr>
        <p:spPr>
          <a:xfrm>
            <a:off x="2606040" y="3040310"/>
            <a:ext cx="991048" cy="369332"/>
          </a:xfrm>
          <a:prstGeom prst="rect">
            <a:avLst/>
          </a:prstGeom>
          <a:noFill/>
        </p:spPr>
        <p:txBody>
          <a:bodyPr wrap="square" rtlCol="0">
            <a:spAutoFit/>
          </a:bodyPr>
          <a:lstStyle/>
          <a:p>
            <a:r>
              <a:rPr lang="en-US" dirty="0">
                <a:solidFill>
                  <a:srgbClr val="FF0000"/>
                </a:solidFill>
              </a:rPr>
              <a:t>STAR</a:t>
            </a:r>
          </a:p>
        </p:txBody>
      </p:sp>
      <p:sp>
        <p:nvSpPr>
          <p:cNvPr id="8" name="CaixaDeTexto 7"/>
          <p:cNvSpPr txBox="1"/>
          <p:nvPr/>
        </p:nvSpPr>
        <p:spPr>
          <a:xfrm>
            <a:off x="9048450" y="1219200"/>
            <a:ext cx="1600200" cy="646331"/>
          </a:xfrm>
          <a:prstGeom prst="rect">
            <a:avLst/>
          </a:prstGeom>
          <a:solidFill>
            <a:schemeClr val="accent1">
              <a:lumMod val="60000"/>
              <a:lumOff val="40000"/>
            </a:schemeClr>
          </a:solidFill>
        </p:spPr>
        <p:txBody>
          <a:bodyPr wrap="square" rtlCol="0">
            <a:spAutoFit/>
          </a:bodyPr>
          <a:lstStyle/>
          <a:p>
            <a:r>
              <a:rPr lang="en-US" dirty="0" err="1"/>
              <a:t>TopHat</a:t>
            </a:r>
            <a:r>
              <a:rPr lang="en-US" dirty="0"/>
              <a:t> Bowtie2</a:t>
            </a:r>
          </a:p>
        </p:txBody>
      </p:sp>
      <p:sp>
        <p:nvSpPr>
          <p:cNvPr id="9" name="CaixaDeTexto 8"/>
          <p:cNvSpPr txBox="1"/>
          <p:nvPr/>
        </p:nvSpPr>
        <p:spPr>
          <a:xfrm>
            <a:off x="7124400" y="4752860"/>
            <a:ext cx="1657350" cy="338554"/>
          </a:xfrm>
          <a:prstGeom prst="rect">
            <a:avLst/>
          </a:prstGeom>
          <a:noFill/>
        </p:spPr>
        <p:txBody>
          <a:bodyPr wrap="square" rtlCol="0">
            <a:spAutoFit/>
          </a:bodyPr>
          <a:lstStyle/>
          <a:p>
            <a:r>
              <a:rPr lang="en-US" sz="1600" dirty="0"/>
              <a:t>SNAP </a:t>
            </a:r>
            <a:endParaRPr lang="en-US" dirty="0"/>
          </a:p>
        </p:txBody>
      </p:sp>
      <p:sp>
        <p:nvSpPr>
          <p:cNvPr id="10" name="CaixaDeTexto 9"/>
          <p:cNvSpPr txBox="1"/>
          <p:nvPr/>
        </p:nvSpPr>
        <p:spPr>
          <a:xfrm>
            <a:off x="9105300" y="4383528"/>
            <a:ext cx="1600200" cy="369332"/>
          </a:xfrm>
          <a:prstGeom prst="rect">
            <a:avLst/>
          </a:prstGeom>
          <a:solidFill>
            <a:schemeClr val="accent1">
              <a:lumMod val="60000"/>
              <a:lumOff val="40000"/>
            </a:schemeClr>
          </a:solidFill>
        </p:spPr>
        <p:txBody>
          <a:bodyPr wrap="square" rtlCol="0">
            <a:spAutoFit/>
          </a:bodyPr>
          <a:lstStyle/>
          <a:p>
            <a:r>
              <a:rPr lang="en-US"/>
              <a:t>Run Maker2</a:t>
            </a:r>
          </a:p>
        </p:txBody>
      </p:sp>
      <p:sp>
        <p:nvSpPr>
          <p:cNvPr id="11" name="Retângulo 10"/>
          <p:cNvSpPr/>
          <p:nvPr/>
        </p:nvSpPr>
        <p:spPr>
          <a:xfrm>
            <a:off x="2118194" y="2849880"/>
            <a:ext cx="5834881" cy="1200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ector de Seta Reta 12"/>
          <p:cNvCxnSpPr/>
          <p:nvPr/>
        </p:nvCxnSpPr>
        <p:spPr>
          <a:xfrm flipH="1">
            <a:off x="1813394" y="3409642"/>
            <a:ext cx="514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419100" y="3224976"/>
            <a:ext cx="1394294" cy="369332"/>
          </a:xfrm>
          <a:prstGeom prst="rect">
            <a:avLst/>
          </a:prstGeom>
          <a:noFill/>
        </p:spPr>
        <p:txBody>
          <a:bodyPr wrap="square" rtlCol="0">
            <a:spAutoFit/>
          </a:bodyPr>
          <a:lstStyle/>
          <a:p>
            <a:r>
              <a:rPr lang="en-US"/>
              <a:t>Best result</a:t>
            </a:r>
            <a:endParaRPr lang="en-US" dirty="0"/>
          </a:p>
        </p:txBody>
      </p:sp>
      <p:sp>
        <p:nvSpPr>
          <p:cNvPr id="16" name="CaixaDeTexto 15"/>
          <p:cNvSpPr txBox="1"/>
          <p:nvPr/>
        </p:nvSpPr>
        <p:spPr>
          <a:xfrm>
            <a:off x="1855138" y="2108334"/>
            <a:ext cx="954322" cy="646331"/>
          </a:xfrm>
          <a:prstGeom prst="rect">
            <a:avLst/>
          </a:prstGeom>
          <a:noFill/>
        </p:spPr>
        <p:txBody>
          <a:bodyPr wrap="square" rtlCol="0">
            <a:spAutoFit/>
          </a:bodyPr>
          <a:lstStyle/>
          <a:p>
            <a:r>
              <a:rPr lang="en-US" sz="3600" b="1" dirty="0"/>
              <a:t>*</a:t>
            </a:r>
            <a:endParaRPr lang="en-US" b="1" dirty="0"/>
          </a:p>
        </p:txBody>
      </p:sp>
      <p:sp>
        <p:nvSpPr>
          <p:cNvPr id="17" name="CaixaDeTexto 16"/>
          <p:cNvSpPr txBox="1"/>
          <p:nvPr/>
        </p:nvSpPr>
        <p:spPr>
          <a:xfrm>
            <a:off x="10871746" y="4375908"/>
            <a:ext cx="954322" cy="646331"/>
          </a:xfrm>
          <a:prstGeom prst="rect">
            <a:avLst/>
          </a:prstGeom>
          <a:noFill/>
        </p:spPr>
        <p:txBody>
          <a:bodyPr wrap="square" rtlCol="0">
            <a:spAutoFit/>
          </a:bodyPr>
          <a:lstStyle/>
          <a:p>
            <a:r>
              <a:rPr lang="en-US" sz="3600" b="1" dirty="0"/>
              <a:t>*</a:t>
            </a:r>
            <a:endParaRPr lang="en-US" b="1" dirty="0"/>
          </a:p>
        </p:txBody>
      </p:sp>
    </p:spTree>
    <p:extLst>
      <p:ext uri="{BB962C8B-B14F-4D97-AF65-F5344CB8AC3E}">
        <p14:creationId xmlns:p14="http://schemas.microsoft.com/office/powerpoint/2010/main" val="109596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7</a:t>
            </a:fld>
            <a:endParaRPr lang="pt-BR" dirty="0"/>
          </a:p>
        </p:txBody>
      </p:sp>
      <p:graphicFrame>
        <p:nvGraphicFramePr>
          <p:cNvPr id="3" name="Diagrama 2"/>
          <p:cNvGraphicFramePr/>
          <p:nvPr>
            <p:extLst>
              <p:ext uri="{D42A27DB-BD31-4B8C-83A1-F6EECF244321}">
                <p14:modId xmlns:p14="http://schemas.microsoft.com/office/powerpoint/2010/main" val="371402941"/>
              </p:ext>
            </p:extLst>
          </p:nvPr>
        </p:nvGraphicFramePr>
        <p:xfrm>
          <a:off x="2032000" y="67277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45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8</a:t>
            </a:fld>
            <a:endParaRPr lang="pt-BR" dirty="0"/>
          </a:p>
        </p:txBody>
      </p:sp>
      <p:sp>
        <p:nvSpPr>
          <p:cNvPr id="3" name="Retângulo 2"/>
          <p:cNvSpPr/>
          <p:nvPr/>
        </p:nvSpPr>
        <p:spPr>
          <a:xfrm>
            <a:off x="4464784" y="2801034"/>
            <a:ext cx="3416320" cy="1200329"/>
          </a:xfrm>
          <a:prstGeom prst="rect">
            <a:avLst/>
          </a:prstGeom>
        </p:spPr>
        <p:txBody>
          <a:bodyPr wrap="none">
            <a:spAutoFit/>
          </a:bodyPr>
          <a:lstStyle/>
          <a:p>
            <a:r>
              <a:rPr lang="en-US" sz="3600" b="1" dirty="0" err="1"/>
              <a:t>PacBio</a:t>
            </a:r>
            <a:r>
              <a:rPr lang="en-US" sz="3600" b="1" dirty="0"/>
              <a:t> Reads</a:t>
            </a:r>
          </a:p>
          <a:p>
            <a:r>
              <a:rPr lang="en-US" sz="3600" u="sng" dirty="0" err="1"/>
              <a:t>PacBio</a:t>
            </a:r>
            <a:r>
              <a:rPr lang="en-US" sz="3600" u="sng" dirty="0"/>
              <a:t> Pipeline</a:t>
            </a:r>
          </a:p>
        </p:txBody>
      </p:sp>
    </p:spTree>
    <p:extLst>
      <p:ext uri="{BB962C8B-B14F-4D97-AF65-F5344CB8AC3E}">
        <p14:creationId xmlns:p14="http://schemas.microsoft.com/office/powerpoint/2010/main" val="115876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pPr>
              <a:defRPr/>
            </a:pPr>
            <a:fld id="{92988B6A-50CA-45D6-921A-5D788D14E7A2}" type="slidenum">
              <a:rPr lang="pt-BR" smtClean="0"/>
              <a:pPr>
                <a:defRPr/>
              </a:pPr>
              <a:t>9</a:t>
            </a:fld>
            <a:endParaRPr lang="pt-BR" dirty="0"/>
          </a:p>
        </p:txBody>
      </p:sp>
      <p:sp>
        <p:nvSpPr>
          <p:cNvPr id="3" name="Retângulo 2"/>
          <p:cNvSpPr/>
          <p:nvPr/>
        </p:nvSpPr>
        <p:spPr>
          <a:xfrm>
            <a:off x="245911" y="573741"/>
            <a:ext cx="11546557" cy="1200329"/>
          </a:xfrm>
          <a:prstGeom prst="rect">
            <a:avLst/>
          </a:prstGeom>
          <a:ln w="31750">
            <a:solidFill>
              <a:schemeClr val="accent1"/>
            </a:solidFill>
            <a:prstDash val="solid"/>
          </a:ln>
        </p:spPr>
        <p:txBody>
          <a:bodyPr wrap="square">
            <a:spAutoFit/>
          </a:bodyPr>
          <a:lstStyle/>
          <a:p>
            <a:r>
              <a:rPr lang="en-US" dirty="0">
                <a:latin typeface="Menlo-Regular" charset="0"/>
              </a:rPr>
              <a:t>A cDNA analysis workflow to extract reads of insert from </a:t>
            </a:r>
            <a:r>
              <a:rPr lang="en-US" dirty="0" err="1">
                <a:latin typeface="Menlo-Regular" charset="0"/>
              </a:rPr>
              <a:t>PacBio</a:t>
            </a:r>
            <a:r>
              <a:rPr lang="en-US" dirty="0">
                <a:latin typeface="Menlo-Regular" charset="0"/>
              </a:rPr>
              <a:t> movies, classify them into chimeric or non-chimeric, full-length or non-full-length reads, and map them to the user-specific reference sequence using GMAP.</a:t>
            </a:r>
          </a:p>
          <a:p>
            <a:r>
              <a:rPr lang="en-US" dirty="0">
                <a:latin typeface="Menlo-Regular" charset="0"/>
              </a:rPr>
              <a:t>    &lt;/description&gt;</a:t>
            </a:r>
          </a:p>
        </p:txBody>
      </p:sp>
      <p:sp>
        <p:nvSpPr>
          <p:cNvPr id="4" name="Retângulo 3"/>
          <p:cNvSpPr/>
          <p:nvPr/>
        </p:nvSpPr>
        <p:spPr>
          <a:xfrm>
            <a:off x="250937" y="4804922"/>
            <a:ext cx="11541531" cy="1477328"/>
          </a:xfrm>
          <a:prstGeom prst="rect">
            <a:avLst/>
          </a:prstGeom>
          <a:ln w="31750">
            <a:solidFill>
              <a:schemeClr val="accent1"/>
            </a:solidFill>
            <a:prstDash val="dash"/>
          </a:ln>
        </p:spPr>
        <p:txBody>
          <a:bodyPr wrap="square">
            <a:spAutoFit/>
          </a:bodyPr>
          <a:lstStyle/>
          <a:p>
            <a:r>
              <a:rPr lang="en-US" dirty="0">
                <a:latin typeface="Menlo-Regular" charset="0"/>
              </a:rPr>
              <a:t> &lt;</a:t>
            </a:r>
            <a:r>
              <a:rPr lang="en-US" dirty="0" err="1">
                <a:latin typeface="Menlo-Regular" charset="0"/>
              </a:rPr>
              <a:t>param</a:t>
            </a:r>
            <a:r>
              <a:rPr lang="en-US" dirty="0">
                <a:latin typeface="Menlo-Regular" charset="0"/>
              </a:rPr>
              <a:t> name="</a:t>
            </a:r>
            <a:r>
              <a:rPr lang="en-US" dirty="0" err="1">
                <a:latin typeface="Menlo-Regular" charset="0"/>
              </a:rPr>
              <a:t>ignorePolyA</a:t>
            </a:r>
            <a:r>
              <a:rPr lang="en-US" dirty="0">
                <a:latin typeface="Menlo-Regular" charset="0"/>
              </a:rPr>
              <a:t>" label="Full-length reads do not require </a:t>
            </a:r>
            <a:r>
              <a:rPr lang="en-US" dirty="0" err="1">
                <a:latin typeface="Menlo-Regular" charset="0"/>
              </a:rPr>
              <a:t>polyA</a:t>
            </a:r>
            <a:r>
              <a:rPr lang="en-US" dirty="0">
                <a:latin typeface="Menlo-Regular" charset="0"/>
              </a:rPr>
              <a:t> tails"&gt;</a:t>
            </a:r>
          </a:p>
          <a:p>
            <a:r>
              <a:rPr lang="en-US" dirty="0">
                <a:latin typeface="Menlo-Regular" charset="0"/>
              </a:rPr>
              <a:t>                &lt;value&gt;False&lt;/value&gt;</a:t>
            </a:r>
          </a:p>
          <a:p>
            <a:r>
              <a:rPr lang="en-US" dirty="0">
                <a:latin typeface="Menlo-Regular" charset="0"/>
              </a:rPr>
              <a:t>                &lt;title&gt;Specify whether or not full-length reads require </a:t>
            </a:r>
            <a:r>
              <a:rPr lang="en-US" dirty="0" err="1">
                <a:latin typeface="Menlo-Regular" charset="0"/>
              </a:rPr>
              <a:t>PolyA</a:t>
            </a:r>
            <a:r>
              <a:rPr lang="en-US" dirty="0">
                <a:latin typeface="Menlo-Regular" charset="0"/>
              </a:rPr>
              <a:t> tails.&lt;/title&gt;</a:t>
            </a:r>
          </a:p>
          <a:p>
            <a:r>
              <a:rPr lang="en-US" dirty="0">
                <a:latin typeface="Menlo-Regular" charset="0"/>
              </a:rPr>
              <a:t>                &lt;input type="checkbox"/&gt;</a:t>
            </a:r>
            <a:endParaRPr lang="en-US" dirty="0"/>
          </a:p>
        </p:txBody>
      </p:sp>
      <p:sp>
        <p:nvSpPr>
          <p:cNvPr id="5" name="Retângulo 4"/>
          <p:cNvSpPr/>
          <p:nvPr/>
        </p:nvSpPr>
        <p:spPr>
          <a:xfrm>
            <a:off x="227001" y="2194949"/>
            <a:ext cx="11565467" cy="2308324"/>
          </a:xfrm>
          <a:prstGeom prst="rect">
            <a:avLst/>
          </a:prstGeom>
          <a:ln w="31750">
            <a:solidFill>
              <a:schemeClr val="accent1"/>
            </a:solidFill>
            <a:prstDash val="dash"/>
          </a:ln>
        </p:spPr>
        <p:txBody>
          <a:bodyPr wrap="square">
            <a:spAutoFit/>
          </a:bodyPr>
          <a:lstStyle/>
          <a:p>
            <a:r>
              <a:rPr lang="en-US" dirty="0">
                <a:latin typeface="Menlo-Regular" charset="0"/>
              </a:rPr>
              <a:t> &lt;/</a:t>
            </a:r>
            <a:r>
              <a:rPr lang="en-US" dirty="0" err="1">
                <a:latin typeface="Menlo-Regular" charset="0"/>
              </a:rPr>
              <a:t>param</a:t>
            </a:r>
            <a:r>
              <a:rPr lang="en-US" dirty="0">
                <a:latin typeface="Menlo-Regular" charset="0"/>
              </a:rPr>
              <a:t>&gt;</a:t>
            </a:r>
          </a:p>
          <a:p>
            <a:r>
              <a:rPr lang="en-US" dirty="0">
                <a:latin typeface="Menlo-Regular" charset="0"/>
              </a:rPr>
              <a:t>            &lt;</a:t>
            </a:r>
            <a:r>
              <a:rPr lang="en-US" dirty="0" err="1">
                <a:latin typeface="Menlo-Regular" charset="0"/>
              </a:rPr>
              <a:t>param</a:t>
            </a:r>
            <a:r>
              <a:rPr lang="en-US" dirty="0">
                <a:latin typeface="Menlo-Regular" charset="0"/>
              </a:rPr>
              <a:t> name="</a:t>
            </a:r>
            <a:r>
              <a:rPr lang="en-US" dirty="0" err="1">
                <a:latin typeface="Menlo-Regular" charset="0"/>
              </a:rPr>
              <a:t>flnctobam</a:t>
            </a:r>
            <a:r>
              <a:rPr lang="en-US" dirty="0">
                <a:latin typeface="Menlo-Regular" charset="0"/>
              </a:rPr>
              <a:t>" label="Convert </a:t>
            </a:r>
            <a:r>
              <a:rPr lang="en-US" dirty="0" err="1">
                <a:latin typeface="Menlo-Regular" charset="0"/>
              </a:rPr>
              <a:t>sam</a:t>
            </a:r>
            <a:r>
              <a:rPr lang="en-US" dirty="0">
                <a:latin typeface="Menlo-Regular" charset="0"/>
              </a:rPr>
              <a:t> files of full-length non-chimeric reads of insert to bam." hidden="true"&gt;</a:t>
            </a:r>
          </a:p>
          <a:p>
            <a:r>
              <a:rPr lang="en-US" dirty="0">
                <a:latin typeface="Menlo-Regular" charset="0"/>
              </a:rPr>
              <a:t>                &lt;value&gt;True&lt;/value&gt;</a:t>
            </a:r>
          </a:p>
          <a:p>
            <a:r>
              <a:rPr lang="en-US" dirty="0">
                <a:latin typeface="Menlo-Regular" charset="0"/>
              </a:rPr>
              <a:t>                &lt;title&gt;Convert </a:t>
            </a:r>
            <a:r>
              <a:rPr lang="en-US" dirty="0" err="1">
                <a:latin typeface="Menlo-Regular" charset="0"/>
              </a:rPr>
              <a:t>sam</a:t>
            </a:r>
            <a:r>
              <a:rPr lang="en-US" dirty="0">
                <a:latin typeface="Menlo-Regular" charset="0"/>
              </a:rPr>
              <a:t> files of full-length non-chimeric reads of insert to bam&lt;/title&gt;</a:t>
            </a:r>
          </a:p>
          <a:p>
            <a:r>
              <a:rPr lang="en-US" dirty="0">
                <a:latin typeface="Menlo-Regular" charset="0"/>
              </a:rPr>
              <a:t>                &lt;input</a:t>
            </a:r>
            <a:r>
              <a:rPr lang="en-US" dirty="0">
                <a:solidFill>
                  <a:srgbClr val="FFFFFF"/>
                </a:solidFill>
                <a:latin typeface="Menlo-Regular" charset="0"/>
              </a:rPr>
              <a:t> type="checkbox"/&gt;</a:t>
            </a:r>
          </a:p>
          <a:p>
            <a:r>
              <a:rPr lang="ro-RO" dirty="0">
                <a:solidFill>
                  <a:srgbClr val="FFFFFF"/>
                </a:solidFill>
                <a:latin typeface="Menlo-Regular" charset="0"/>
              </a:rPr>
              <a:t>            &lt;/param&gt;</a:t>
            </a:r>
            <a:endParaRPr lang="en-US" dirty="0"/>
          </a:p>
        </p:txBody>
      </p:sp>
    </p:spTree>
    <p:extLst>
      <p:ext uri="{BB962C8B-B14F-4D97-AF65-F5344CB8AC3E}">
        <p14:creationId xmlns:p14="http://schemas.microsoft.com/office/powerpoint/2010/main" val="1525965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56152</TotalTime>
  <Words>2506</Words>
  <Application>Microsoft Macintosh PowerPoint</Application>
  <PresentationFormat>Widescreen</PresentationFormat>
  <Paragraphs>441</Paragraphs>
  <Slides>45</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AdvP403A40</vt:lpstr>
      <vt:lpstr>AdvP41461E</vt:lpstr>
      <vt:lpstr>AdvP49811</vt:lpstr>
      <vt:lpstr>AdvP49812</vt:lpstr>
      <vt:lpstr>Arial</vt:lpstr>
      <vt:lpstr>Calibri</vt:lpstr>
      <vt:lpstr>CgwwflAdvTT99c4c969</vt:lpstr>
      <vt:lpstr>GkpnjqAdvTT86d47313</vt:lpstr>
      <vt:lpstr>HelveticaNeue</vt:lpstr>
      <vt:lpstr>Menlo-Regular</vt:lpstr>
      <vt:lpstr>MerriweatherSans-Bold</vt:lpstr>
      <vt:lpstr>MerriweatherSans-Light</vt:lpstr>
      <vt:lpstr>StarSymbol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Microsoft Office User</cp:lastModifiedBy>
  <cp:revision>579</cp:revision>
  <dcterms:modified xsi:type="dcterms:W3CDTF">2019-05-19T14:08:26Z</dcterms:modified>
</cp:coreProperties>
</file>